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5" r:id="rId3"/>
    <p:sldId id="275" r:id="rId4"/>
    <p:sldId id="266" r:id="rId5"/>
    <p:sldId id="272" r:id="rId6"/>
    <p:sldId id="274" r:id="rId7"/>
    <p:sldId id="273" r:id="rId8"/>
    <p:sldId id="267" r:id="rId9"/>
    <p:sldId id="276" r:id="rId10"/>
    <p:sldId id="268" r:id="rId11"/>
    <p:sldId id="269" r:id="rId12"/>
    <p:sldId id="270" r:id="rId13"/>
    <p:sldId id="271" r:id="rId14"/>
    <p:sldId id="277" r:id="rId15"/>
    <p:sldId id="278"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A6F70E9-5B70-4CD9-9A31-C3B150B3D5B3}" type="datetimeFigureOut">
              <a:rPr lang="es-MX" smtClean="0"/>
              <a:pPr/>
              <a:t>06/09/2010</a:t>
            </a:fld>
            <a:endParaRPr lang="es-MX"/>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173A6F9-DB9E-4658-8C0C-0E48AEB1860B}" type="slidenum">
              <a:rPr lang="es-MX" smtClean="0"/>
              <a:pPr/>
              <a:t>‹#›</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5" name="Footer Placeholder 4"/>
          <p:cNvSpPr>
            <a:spLocks noGrp="1"/>
          </p:cNvSpPr>
          <p:nvPr>
            <p:ph type="ftr" sz="quarter" idx="11"/>
          </p:nvPr>
        </p:nvSpPr>
        <p:spPr/>
        <p:txBody>
          <a:bodyPr/>
          <a:lstStyle>
            <a:extLst/>
          </a:lstStyle>
          <a:p>
            <a:endParaRPr lang="es-MX"/>
          </a:p>
        </p:txBody>
      </p:sp>
      <p:sp>
        <p:nvSpPr>
          <p:cNvPr id="6" name="Slide Number Placeholder 5"/>
          <p:cNvSpPr>
            <a:spLocks noGrp="1"/>
          </p:cNvSpPr>
          <p:nvPr>
            <p:ph type="sldNum" sz="quarter" idx="12"/>
          </p:nvPr>
        </p:nvSpPr>
        <p:spPr/>
        <p:txBody>
          <a:bodyPr/>
          <a:lstStyle>
            <a:extLst/>
          </a:lstStyle>
          <a:p>
            <a:fld id="{6173A6F9-DB9E-4658-8C0C-0E48AEB1860B}" type="slidenum">
              <a:rPr lang="es-MX" smtClean="0"/>
              <a:pPr/>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5" name="Footer Placeholder 4"/>
          <p:cNvSpPr>
            <a:spLocks noGrp="1"/>
          </p:cNvSpPr>
          <p:nvPr>
            <p:ph type="ftr" sz="quarter" idx="11"/>
          </p:nvPr>
        </p:nvSpPr>
        <p:spPr/>
        <p:txBody>
          <a:bodyPr/>
          <a:lstStyle>
            <a:extLst/>
          </a:lstStyle>
          <a:p>
            <a:endParaRPr lang="es-MX"/>
          </a:p>
        </p:txBody>
      </p:sp>
      <p:sp>
        <p:nvSpPr>
          <p:cNvPr id="6" name="Slide Number Placeholder 5"/>
          <p:cNvSpPr>
            <a:spLocks noGrp="1"/>
          </p:cNvSpPr>
          <p:nvPr>
            <p:ph type="sldNum" sz="quarter" idx="12"/>
          </p:nvPr>
        </p:nvSpPr>
        <p:spPr/>
        <p:txBody>
          <a:bodyPr/>
          <a:lstStyle>
            <a:extLst/>
          </a:lstStyle>
          <a:p>
            <a:fld id="{6173A6F9-DB9E-4658-8C0C-0E48AEB1860B}" type="slidenum">
              <a:rPr lang="es-MX" smtClean="0"/>
              <a:pPr/>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5" name="Footer Placeholder 4"/>
          <p:cNvSpPr>
            <a:spLocks noGrp="1"/>
          </p:cNvSpPr>
          <p:nvPr>
            <p:ph type="ftr" sz="quarter" idx="11"/>
          </p:nvPr>
        </p:nvSpPr>
        <p:spPr/>
        <p:txBody>
          <a:bodyPr/>
          <a:lstStyle>
            <a:extLst/>
          </a:lstStyle>
          <a:p>
            <a:endParaRPr lang="es-MX"/>
          </a:p>
        </p:txBody>
      </p:sp>
      <p:sp>
        <p:nvSpPr>
          <p:cNvPr id="6" name="Slide Number Placeholder 5"/>
          <p:cNvSpPr>
            <a:spLocks noGrp="1"/>
          </p:cNvSpPr>
          <p:nvPr>
            <p:ph type="sldNum" sz="quarter" idx="12"/>
          </p:nvPr>
        </p:nvSpPr>
        <p:spPr/>
        <p:txBody>
          <a:bodyPr/>
          <a:lstStyle>
            <a:extLst/>
          </a:lstStyle>
          <a:p>
            <a:fld id="{6173A6F9-DB9E-4658-8C0C-0E48AEB1860B}" type="slidenum">
              <a:rPr lang="es-MX" smtClean="0"/>
              <a:pPr/>
              <a:t>‹#›</a:t>
            </a:fld>
            <a:endParaRPr lang="es-MX"/>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5" name="Footer Placeholder 4"/>
          <p:cNvSpPr>
            <a:spLocks noGrp="1"/>
          </p:cNvSpPr>
          <p:nvPr>
            <p:ph type="ftr" sz="quarter" idx="11"/>
          </p:nvPr>
        </p:nvSpPr>
        <p:spPr/>
        <p:txBody>
          <a:bodyPr/>
          <a:lstStyle>
            <a:extLst/>
          </a:lstStyle>
          <a:p>
            <a:endParaRPr lang="es-MX"/>
          </a:p>
        </p:txBody>
      </p:sp>
      <p:sp>
        <p:nvSpPr>
          <p:cNvPr id="6" name="Slide Number Placeholder 5"/>
          <p:cNvSpPr>
            <a:spLocks noGrp="1"/>
          </p:cNvSpPr>
          <p:nvPr>
            <p:ph type="sldNum" sz="quarter" idx="12"/>
          </p:nvPr>
        </p:nvSpPr>
        <p:spPr/>
        <p:txBody>
          <a:bodyPr/>
          <a:lstStyle>
            <a:extLst/>
          </a:lstStyle>
          <a:p>
            <a:fld id="{6173A6F9-DB9E-4658-8C0C-0E48AEB1860B}" type="slidenum">
              <a:rPr lang="es-MX" smtClean="0"/>
              <a:pPr/>
              <a:t>‹#›</a:t>
            </a:fld>
            <a:endParaRPr lang="es-MX"/>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6" name="Footer Placeholder 5"/>
          <p:cNvSpPr>
            <a:spLocks noGrp="1"/>
          </p:cNvSpPr>
          <p:nvPr>
            <p:ph type="ftr" sz="quarter" idx="11"/>
          </p:nvPr>
        </p:nvSpPr>
        <p:spPr/>
        <p:txBody>
          <a:bodyPr/>
          <a:lstStyle>
            <a:extLst/>
          </a:lstStyle>
          <a:p>
            <a:endParaRPr lang="es-MX"/>
          </a:p>
        </p:txBody>
      </p:sp>
      <p:sp>
        <p:nvSpPr>
          <p:cNvPr id="7" name="Slide Number Placeholder 6"/>
          <p:cNvSpPr>
            <a:spLocks noGrp="1"/>
          </p:cNvSpPr>
          <p:nvPr>
            <p:ph type="sldNum" sz="quarter" idx="12"/>
          </p:nvPr>
        </p:nvSpPr>
        <p:spPr/>
        <p:txBody>
          <a:bodyPr/>
          <a:lstStyle>
            <a:extLst/>
          </a:lstStyle>
          <a:p>
            <a:fld id="{6173A6F9-DB9E-4658-8C0C-0E48AEB1860B}" type="slidenum">
              <a:rPr lang="es-MX" smtClean="0"/>
              <a:pPr/>
              <a:t>‹#›</a:t>
            </a:fld>
            <a:endParaRPr lang="es-MX"/>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8" name="Footer Placeholder 7"/>
          <p:cNvSpPr>
            <a:spLocks noGrp="1"/>
          </p:cNvSpPr>
          <p:nvPr>
            <p:ph type="ftr" sz="quarter" idx="11"/>
          </p:nvPr>
        </p:nvSpPr>
        <p:spPr/>
        <p:txBody>
          <a:bodyPr/>
          <a:lstStyle>
            <a:extLst/>
          </a:lstStyle>
          <a:p>
            <a:endParaRPr lang="es-MX"/>
          </a:p>
        </p:txBody>
      </p:sp>
      <p:sp>
        <p:nvSpPr>
          <p:cNvPr id="9" name="Slide Number Placeholder 8"/>
          <p:cNvSpPr>
            <a:spLocks noGrp="1"/>
          </p:cNvSpPr>
          <p:nvPr>
            <p:ph type="sldNum" sz="quarter" idx="12"/>
          </p:nvPr>
        </p:nvSpPr>
        <p:spPr/>
        <p:txBody>
          <a:bodyPr/>
          <a:lstStyle>
            <a:extLst/>
          </a:lstStyle>
          <a:p>
            <a:fld id="{6173A6F9-DB9E-4658-8C0C-0E48AEB1860B}" type="slidenum">
              <a:rPr lang="es-MX" smtClean="0"/>
              <a:pPr/>
              <a:t>‹#›</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4" name="Footer Placeholder 3"/>
          <p:cNvSpPr>
            <a:spLocks noGrp="1"/>
          </p:cNvSpPr>
          <p:nvPr>
            <p:ph type="ftr" sz="quarter" idx="11"/>
          </p:nvPr>
        </p:nvSpPr>
        <p:spPr/>
        <p:txBody>
          <a:bodyPr/>
          <a:lstStyle>
            <a:extLst/>
          </a:lstStyle>
          <a:p>
            <a:endParaRPr lang="es-MX"/>
          </a:p>
        </p:txBody>
      </p:sp>
      <p:sp>
        <p:nvSpPr>
          <p:cNvPr id="5" name="Slide Number Placeholder 4"/>
          <p:cNvSpPr>
            <a:spLocks noGrp="1"/>
          </p:cNvSpPr>
          <p:nvPr>
            <p:ph type="sldNum" sz="quarter" idx="12"/>
          </p:nvPr>
        </p:nvSpPr>
        <p:spPr/>
        <p:txBody>
          <a:bodyPr/>
          <a:lstStyle>
            <a:extLst/>
          </a:lstStyle>
          <a:p>
            <a:fld id="{6173A6F9-DB9E-4658-8C0C-0E48AEB1860B}" type="slidenum">
              <a:rPr lang="es-MX" smtClean="0"/>
              <a:pPr/>
              <a:t>‹#›</a:t>
            </a:fld>
            <a:endParaRPr lang="es-MX"/>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A6F70E9-5B70-4CD9-9A31-C3B150B3D5B3}" type="datetimeFigureOut">
              <a:rPr lang="es-MX" smtClean="0"/>
              <a:pPr/>
              <a:t>06/09/2010</a:t>
            </a:fld>
            <a:endParaRPr lang="es-MX"/>
          </a:p>
        </p:txBody>
      </p:sp>
      <p:sp>
        <p:nvSpPr>
          <p:cNvPr id="3" name="Footer Placeholder 2"/>
          <p:cNvSpPr>
            <a:spLocks noGrp="1"/>
          </p:cNvSpPr>
          <p:nvPr>
            <p:ph type="ftr" sz="quarter" idx="11"/>
          </p:nvPr>
        </p:nvSpPr>
        <p:spPr/>
        <p:txBody>
          <a:bodyPr/>
          <a:lstStyle>
            <a:extLst/>
          </a:lstStyle>
          <a:p>
            <a:endParaRPr lang="es-MX"/>
          </a:p>
        </p:txBody>
      </p:sp>
      <p:sp>
        <p:nvSpPr>
          <p:cNvPr id="4" name="Slide Number Placeholder 3"/>
          <p:cNvSpPr>
            <a:spLocks noGrp="1"/>
          </p:cNvSpPr>
          <p:nvPr>
            <p:ph type="sldNum" sz="quarter" idx="12"/>
          </p:nvPr>
        </p:nvSpPr>
        <p:spPr/>
        <p:txBody>
          <a:bodyPr/>
          <a:lstStyle>
            <a:extLst/>
          </a:lstStyle>
          <a:p>
            <a:fld id="{6173A6F9-DB9E-4658-8C0C-0E48AEB1860B}" type="slidenum">
              <a:rPr lang="es-MX" smtClean="0"/>
              <a:pPr/>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A6F70E9-5B70-4CD9-9A31-C3B150B3D5B3}" type="datetimeFigureOut">
              <a:rPr lang="es-MX" smtClean="0"/>
              <a:pPr/>
              <a:t>06/09/2010</a:t>
            </a:fld>
            <a:endParaRPr lang="es-MX"/>
          </a:p>
        </p:txBody>
      </p:sp>
      <p:sp>
        <p:nvSpPr>
          <p:cNvPr id="6" name="Footer Placeholder 5"/>
          <p:cNvSpPr>
            <a:spLocks noGrp="1"/>
          </p:cNvSpPr>
          <p:nvPr>
            <p:ph type="ftr" sz="quarter" idx="11"/>
          </p:nvPr>
        </p:nvSpPr>
        <p:spPr/>
        <p:txBody>
          <a:bodyPr/>
          <a:lstStyle>
            <a:extLst/>
          </a:lstStyle>
          <a:p>
            <a:endParaRPr lang="es-MX"/>
          </a:p>
        </p:txBody>
      </p:sp>
      <p:sp>
        <p:nvSpPr>
          <p:cNvPr id="7" name="Slide Number Placeholder 6"/>
          <p:cNvSpPr>
            <a:spLocks noGrp="1"/>
          </p:cNvSpPr>
          <p:nvPr>
            <p:ph type="sldNum" sz="quarter" idx="12"/>
          </p:nvPr>
        </p:nvSpPr>
        <p:spPr/>
        <p:txBody>
          <a:bodyPr/>
          <a:lstStyle>
            <a:extLst/>
          </a:lstStyle>
          <a:p>
            <a:fld id="{6173A6F9-DB9E-4658-8C0C-0E48AEB1860B}" type="slidenum">
              <a:rPr lang="es-MX" smtClean="0"/>
              <a:pPr/>
              <a:t>‹#›</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A6F70E9-5B70-4CD9-9A31-C3B150B3D5B3}" type="datetimeFigureOut">
              <a:rPr lang="es-MX" smtClean="0"/>
              <a:pPr/>
              <a:t>06/09/2010</a:t>
            </a:fld>
            <a:endParaRPr lang="es-MX"/>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173A6F9-DB9E-4658-8C0C-0E48AEB1860B}" type="slidenum">
              <a:rPr lang="es-MX" smtClean="0"/>
              <a:pPr/>
              <a:t>‹#›</a:t>
            </a:fld>
            <a:endParaRPr lang="es-MX"/>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6F70E9-5B70-4CD9-9A31-C3B150B3D5B3}" type="datetimeFigureOut">
              <a:rPr lang="es-MX" smtClean="0"/>
              <a:pPr/>
              <a:t>06/09/2010</a:t>
            </a:fld>
            <a:endParaRPr lang="es-MX"/>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173A6F9-DB9E-4658-8C0C-0E48AEB1860B}" type="slidenum">
              <a:rPr lang="es-MX" smtClean="0"/>
              <a:pPr/>
              <a:t>‹#›</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36912"/>
            <a:ext cx="8208912" cy="3154355"/>
          </a:xfrm>
        </p:spPr>
        <p:txBody>
          <a:bodyPr>
            <a:normAutofit lnSpcReduction="10000"/>
          </a:bodyPr>
          <a:lstStyle/>
          <a:p>
            <a:pPr algn="ctr">
              <a:buNone/>
            </a:pPr>
            <a:r>
              <a:rPr lang="es-ES_tradnl" sz="2100" dirty="0" smtClean="0">
                <a:solidFill>
                  <a:schemeClr val="bg2">
                    <a:lumMod val="25000"/>
                  </a:schemeClr>
                </a:solidFill>
                <a:effectLst>
                  <a:outerShdw blurRad="31750" dist="25400" dir="5400000" algn="tl" rotWithShape="0">
                    <a:srgbClr val="000000">
                      <a:alpha val="25000"/>
                    </a:srgbClr>
                  </a:outerShdw>
                </a:effectLst>
              </a:rPr>
              <a:t>DIAGNÓSTICO Y ESTRATEGIA A LA PROBLEMÁTICA DE LA NOMENCLATURA Y NUMERACIÓN URBANA DE CIUDAD JUÁREZ</a:t>
            </a:r>
          </a:p>
          <a:p>
            <a:pPr algn="ctr">
              <a:buNone/>
            </a:pPr>
            <a:r>
              <a:rPr lang="es-MX" sz="2000" dirty="0" smtClean="0">
                <a:solidFill>
                  <a:schemeClr val="bg2">
                    <a:lumMod val="25000"/>
                  </a:schemeClr>
                </a:solidFill>
              </a:rPr>
              <a:t>Convenio</a:t>
            </a:r>
            <a:r>
              <a:rPr lang="es-ES" sz="2000" dirty="0" smtClean="0">
                <a:solidFill>
                  <a:schemeClr val="bg2">
                    <a:lumMod val="25000"/>
                  </a:schemeClr>
                </a:solidFill>
              </a:rPr>
              <a:t>: CDJ-2009-C01-120939</a:t>
            </a:r>
            <a:endParaRPr lang="es-ES_tradnl" sz="2000" dirty="0" smtClean="0">
              <a:solidFill>
                <a:schemeClr val="bg2">
                  <a:lumMod val="25000"/>
                </a:schemeClr>
              </a:solidFill>
              <a:effectLst>
                <a:outerShdw blurRad="31750" dist="25400" dir="5400000" algn="tl" rotWithShape="0">
                  <a:srgbClr val="000000">
                    <a:alpha val="25000"/>
                  </a:srgbClr>
                </a:outerShdw>
              </a:effectLst>
            </a:endParaRPr>
          </a:p>
          <a:p>
            <a:pPr algn="ctr"/>
            <a:endParaRPr lang="es-ES_tradnl" sz="4000" dirty="0" smtClean="0">
              <a:effectLst>
                <a:outerShdw blurRad="31750" dist="25400" dir="5400000" algn="tl" rotWithShape="0">
                  <a:srgbClr val="000000">
                    <a:alpha val="25000"/>
                  </a:srgbClr>
                </a:outerShdw>
              </a:effectLst>
            </a:endParaRPr>
          </a:p>
          <a:p>
            <a:pPr algn="ctr">
              <a:buNone/>
            </a:pPr>
            <a:r>
              <a:rPr lang="es-ES_tradnl" sz="1800" dirty="0" smtClean="0">
                <a:solidFill>
                  <a:schemeClr val="accent1">
                    <a:lumMod val="50000"/>
                  </a:schemeClr>
                </a:solidFill>
              </a:rPr>
              <a:t>Responsable técnico:</a:t>
            </a:r>
          </a:p>
          <a:p>
            <a:pPr algn="ctr">
              <a:buNone/>
            </a:pPr>
            <a:r>
              <a:rPr lang="es-ES_tradnl" sz="1800" dirty="0" smtClean="0">
                <a:solidFill>
                  <a:schemeClr val="accent1">
                    <a:lumMod val="50000"/>
                  </a:schemeClr>
                </a:solidFill>
              </a:rPr>
              <a:t>Ma. del Rosario Díaz A. – IMIP</a:t>
            </a:r>
          </a:p>
          <a:p>
            <a:pPr algn="ctr"/>
            <a:endParaRPr lang="es-ES_tradnl" sz="2400" dirty="0" smtClean="0">
              <a:solidFill>
                <a:schemeClr val="accent1">
                  <a:lumMod val="50000"/>
                </a:schemeClr>
              </a:solidFill>
            </a:endParaRPr>
          </a:p>
          <a:p>
            <a:pPr algn="ctr">
              <a:buNone/>
            </a:pPr>
            <a:r>
              <a:rPr lang="es-ES_tradnl" sz="1600" dirty="0" smtClean="0">
                <a:solidFill>
                  <a:schemeClr val="accent1">
                    <a:lumMod val="50000"/>
                  </a:schemeClr>
                </a:solidFill>
              </a:rPr>
              <a:t>Sept., 2010</a:t>
            </a:r>
          </a:p>
        </p:txBody>
      </p:sp>
      <p:sp>
        <p:nvSpPr>
          <p:cNvPr id="4" name="Title 1"/>
          <p:cNvSpPr>
            <a:spLocks noGrp="1"/>
          </p:cNvSpPr>
          <p:nvPr>
            <p:ph type="title"/>
          </p:nvPr>
        </p:nvSpPr>
        <p:spPr>
          <a:xfrm>
            <a:off x="467544" y="1052736"/>
            <a:ext cx="8229600" cy="1143000"/>
          </a:xfrm>
        </p:spPr>
        <p:style>
          <a:lnRef idx="2">
            <a:schemeClr val="dk1"/>
          </a:lnRef>
          <a:fillRef idx="1">
            <a:schemeClr val="lt1"/>
          </a:fillRef>
          <a:effectRef idx="0">
            <a:schemeClr val="dk1"/>
          </a:effectRef>
          <a:fontRef idx="minor">
            <a:schemeClr val="dk1"/>
          </a:fontRef>
        </p:style>
        <p:txBody>
          <a:bodyPr>
            <a:noAutofit/>
          </a:bodyPr>
          <a:lstStyle/>
          <a:p>
            <a:pPr algn="ctr"/>
            <a:r>
              <a:rPr lang="en-US" sz="3600" dirty="0" smtClean="0">
                <a:solidFill>
                  <a:schemeClr val="accent1">
                    <a:lumMod val="50000"/>
                  </a:schemeClr>
                </a:solidFill>
              </a:rPr>
              <a:t>Foro:</a:t>
            </a:r>
            <a:br>
              <a:rPr lang="en-US" sz="3600" dirty="0" smtClean="0">
                <a:solidFill>
                  <a:schemeClr val="accent1">
                    <a:lumMod val="50000"/>
                  </a:schemeClr>
                </a:solidFill>
              </a:rPr>
            </a:br>
            <a:r>
              <a:rPr lang="en-US" sz="3600" dirty="0" smtClean="0">
                <a:solidFill>
                  <a:schemeClr val="accent1">
                    <a:lumMod val="50000"/>
                  </a:schemeClr>
                </a:solidFill>
              </a:rPr>
              <a:t> FONDO MIXTO CONACYT -MPIO</a:t>
            </a:r>
            <a:endParaRPr lang="es-MX" sz="3600" dirty="0">
              <a:solidFill>
                <a:schemeClr val="accent1">
                  <a:lumMod val="50000"/>
                </a:schemeClr>
              </a:solidFill>
            </a:endParaRPr>
          </a:p>
        </p:txBody>
      </p:sp>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1" name="TextBox 10"/>
          <p:cNvSpPr txBox="1"/>
          <p:nvPr/>
        </p:nvSpPr>
        <p:spPr>
          <a:xfrm>
            <a:off x="395536" y="980728"/>
            <a:ext cx="8433084" cy="4801314"/>
          </a:xfrm>
          <a:prstGeom prst="rect">
            <a:avLst/>
          </a:prstGeom>
          <a:noFill/>
        </p:spPr>
        <p:txBody>
          <a:bodyPr wrap="square" rtlCol="0">
            <a:spAutoFit/>
          </a:bodyPr>
          <a:lstStyle/>
          <a:p>
            <a:r>
              <a:rPr lang="es-MX" dirty="0" smtClean="0">
                <a:solidFill>
                  <a:schemeClr val="bg2">
                    <a:lumMod val="25000"/>
                  </a:schemeClr>
                </a:solidFill>
              </a:rPr>
              <a:t>digitales </a:t>
            </a:r>
            <a:r>
              <a:rPr lang="es-MX" dirty="0" smtClean="0">
                <a:solidFill>
                  <a:schemeClr val="bg2">
                    <a:lumMod val="25000"/>
                  </a:schemeClr>
                </a:solidFill>
              </a:rPr>
              <a:t>y un 85% en planos físicos, que en algunos casos se encuentran en un alto grado de deterioro, debido a su </a:t>
            </a:r>
            <a:r>
              <a:rPr lang="es-MX" dirty="0" smtClean="0">
                <a:solidFill>
                  <a:schemeClr val="bg2">
                    <a:lumMod val="25000"/>
                  </a:schemeClr>
                </a:solidFill>
              </a:rPr>
              <a:t>antigüedad</a:t>
            </a:r>
          </a:p>
          <a:p>
            <a:r>
              <a:rPr lang="es-MX" dirty="0" smtClean="0">
                <a:solidFill>
                  <a:schemeClr val="bg2">
                    <a:lumMod val="25000"/>
                  </a:schemeClr>
                </a:solidFill>
              </a:rPr>
              <a:t>Esta situación obligó a elaborar la conversión a formato digital, utilizando como base la cartografía digital desarrollada por el IMIP, incorporando el insumo de </a:t>
            </a:r>
            <a:r>
              <a:rPr lang="es-MX" dirty="0" smtClean="0">
                <a:solidFill>
                  <a:schemeClr val="bg2">
                    <a:lumMod val="25000"/>
                  </a:schemeClr>
                </a:solidFill>
              </a:rPr>
              <a:t>información </a:t>
            </a:r>
          </a:p>
          <a:p>
            <a:r>
              <a:rPr lang="es-MX" dirty="0" smtClean="0">
                <a:solidFill>
                  <a:schemeClr val="bg2">
                    <a:lumMod val="25000"/>
                  </a:schemeClr>
                </a:solidFill>
              </a:rPr>
              <a:t>contenida </a:t>
            </a:r>
            <a:r>
              <a:rPr lang="es-MX" dirty="0" smtClean="0">
                <a:solidFill>
                  <a:schemeClr val="bg2">
                    <a:lumMod val="25000"/>
                  </a:schemeClr>
                </a:solidFill>
              </a:rPr>
              <a:t>en estos planos. </a:t>
            </a:r>
            <a:endParaRPr lang="es-MX" dirty="0" smtClean="0">
              <a:solidFill>
                <a:schemeClr val="bg2">
                  <a:lumMod val="25000"/>
                </a:schemeClr>
              </a:solidFill>
            </a:endParaRPr>
          </a:p>
          <a:p>
            <a:r>
              <a:rPr lang="es-MX" dirty="0" smtClean="0">
                <a:solidFill>
                  <a:schemeClr val="bg2">
                    <a:lumMod val="25000"/>
                  </a:schemeClr>
                </a:solidFill>
              </a:rPr>
              <a:t>Cabe </a:t>
            </a:r>
            <a:r>
              <a:rPr lang="es-MX" dirty="0" smtClean="0">
                <a:solidFill>
                  <a:schemeClr val="bg2">
                    <a:lumMod val="25000"/>
                  </a:schemeClr>
                </a:solidFill>
              </a:rPr>
              <a:t>mencionar que el </a:t>
            </a:r>
            <a:endParaRPr lang="es-MX" dirty="0" smtClean="0">
              <a:solidFill>
                <a:schemeClr val="bg2">
                  <a:lumMod val="25000"/>
                </a:schemeClr>
              </a:solidFill>
            </a:endParaRPr>
          </a:p>
          <a:p>
            <a:r>
              <a:rPr lang="es-MX" dirty="0" smtClean="0">
                <a:solidFill>
                  <a:schemeClr val="bg2">
                    <a:lumMod val="25000"/>
                  </a:schemeClr>
                </a:solidFill>
              </a:rPr>
              <a:t>total de </a:t>
            </a:r>
            <a:r>
              <a:rPr lang="es-MX" dirty="0" smtClean="0">
                <a:solidFill>
                  <a:schemeClr val="bg2">
                    <a:lumMod val="25000"/>
                  </a:schemeClr>
                </a:solidFill>
              </a:rPr>
              <a:t>los archivos </a:t>
            </a:r>
            <a:endParaRPr lang="es-MX" dirty="0" smtClean="0">
              <a:solidFill>
                <a:schemeClr val="bg2">
                  <a:lumMod val="25000"/>
                </a:schemeClr>
              </a:solidFill>
            </a:endParaRPr>
          </a:p>
          <a:p>
            <a:r>
              <a:rPr lang="es-MX" dirty="0" smtClean="0">
                <a:solidFill>
                  <a:schemeClr val="bg2">
                    <a:lumMod val="25000"/>
                  </a:schemeClr>
                </a:solidFill>
              </a:rPr>
              <a:t>proporcionados por </a:t>
            </a:r>
            <a:r>
              <a:rPr lang="es-MX" dirty="0" smtClean="0">
                <a:solidFill>
                  <a:schemeClr val="bg2">
                    <a:lumMod val="25000"/>
                  </a:schemeClr>
                </a:solidFill>
              </a:rPr>
              <a:t>la </a:t>
            </a:r>
            <a:endParaRPr lang="es-MX" dirty="0" smtClean="0">
              <a:solidFill>
                <a:schemeClr val="bg2">
                  <a:lumMod val="25000"/>
                </a:schemeClr>
              </a:solidFill>
            </a:endParaRPr>
          </a:p>
          <a:p>
            <a:r>
              <a:rPr lang="es-MX" dirty="0" smtClean="0">
                <a:solidFill>
                  <a:schemeClr val="bg2">
                    <a:lumMod val="25000"/>
                  </a:schemeClr>
                </a:solidFill>
              </a:rPr>
              <a:t>Oficina </a:t>
            </a:r>
            <a:r>
              <a:rPr lang="es-MX" dirty="0" smtClean="0">
                <a:solidFill>
                  <a:schemeClr val="bg2">
                    <a:lumMod val="25000"/>
                  </a:schemeClr>
                </a:solidFill>
              </a:rPr>
              <a:t>de Nomenclatura, </a:t>
            </a:r>
            <a:endParaRPr lang="es-MX" dirty="0" smtClean="0">
              <a:solidFill>
                <a:schemeClr val="bg2">
                  <a:lumMod val="25000"/>
                </a:schemeClr>
              </a:solidFill>
            </a:endParaRPr>
          </a:p>
          <a:p>
            <a:r>
              <a:rPr lang="es-MX" dirty="0" smtClean="0">
                <a:solidFill>
                  <a:schemeClr val="bg2">
                    <a:lumMod val="25000"/>
                  </a:schemeClr>
                </a:solidFill>
              </a:rPr>
              <a:t>no </a:t>
            </a:r>
            <a:r>
              <a:rPr lang="es-MX" dirty="0" smtClean="0">
                <a:solidFill>
                  <a:schemeClr val="bg2">
                    <a:lumMod val="25000"/>
                  </a:schemeClr>
                </a:solidFill>
              </a:rPr>
              <a:t>abarcan el total  de la </a:t>
            </a:r>
            <a:endParaRPr lang="es-MX" dirty="0" smtClean="0">
              <a:solidFill>
                <a:schemeClr val="bg2">
                  <a:lumMod val="25000"/>
                </a:schemeClr>
              </a:solidFill>
            </a:endParaRPr>
          </a:p>
          <a:p>
            <a:r>
              <a:rPr lang="es-MX" dirty="0" smtClean="0">
                <a:solidFill>
                  <a:schemeClr val="bg2">
                    <a:lumMod val="25000"/>
                  </a:schemeClr>
                </a:solidFill>
              </a:rPr>
              <a:t>mancha </a:t>
            </a:r>
            <a:r>
              <a:rPr lang="es-MX" dirty="0" smtClean="0">
                <a:solidFill>
                  <a:schemeClr val="bg2">
                    <a:lumMod val="25000"/>
                  </a:schemeClr>
                </a:solidFill>
              </a:rPr>
              <a:t>urbana de la </a:t>
            </a:r>
            <a:endParaRPr lang="es-MX" dirty="0" smtClean="0">
              <a:solidFill>
                <a:schemeClr val="bg2">
                  <a:lumMod val="25000"/>
                </a:schemeClr>
              </a:solidFill>
            </a:endParaRPr>
          </a:p>
          <a:p>
            <a:r>
              <a:rPr lang="es-MX" dirty="0" smtClean="0">
                <a:solidFill>
                  <a:schemeClr val="bg2">
                    <a:lumMod val="25000"/>
                  </a:schemeClr>
                </a:solidFill>
              </a:rPr>
              <a:t>ciudad</a:t>
            </a:r>
            <a:r>
              <a:rPr lang="es-MX" dirty="0" smtClean="0">
                <a:solidFill>
                  <a:schemeClr val="bg2">
                    <a:lumMod val="25000"/>
                  </a:schemeClr>
                </a:solidFill>
              </a:rPr>
              <a:t>, </a:t>
            </a:r>
            <a:r>
              <a:rPr lang="es-MX" dirty="0" smtClean="0">
                <a:solidFill>
                  <a:schemeClr val="bg2">
                    <a:lumMod val="25000"/>
                  </a:schemeClr>
                </a:solidFill>
              </a:rPr>
              <a:t>habiéndose </a:t>
            </a:r>
            <a:r>
              <a:rPr lang="es-MX" dirty="0" smtClean="0">
                <a:solidFill>
                  <a:schemeClr val="bg2">
                    <a:lumMod val="25000"/>
                  </a:schemeClr>
                </a:solidFill>
              </a:rPr>
              <a:t>recurrido </a:t>
            </a:r>
            <a:endParaRPr lang="es-MX" dirty="0" smtClean="0">
              <a:solidFill>
                <a:schemeClr val="bg2">
                  <a:lumMod val="25000"/>
                </a:schemeClr>
              </a:solidFill>
            </a:endParaRPr>
          </a:p>
          <a:p>
            <a:r>
              <a:rPr lang="es-MX" dirty="0" smtClean="0">
                <a:solidFill>
                  <a:schemeClr val="bg2">
                    <a:lumMod val="25000"/>
                  </a:schemeClr>
                </a:solidFill>
              </a:rPr>
              <a:t>a </a:t>
            </a:r>
            <a:r>
              <a:rPr lang="es-MX" dirty="0" smtClean="0">
                <a:solidFill>
                  <a:schemeClr val="bg2">
                    <a:lumMod val="25000"/>
                  </a:schemeClr>
                </a:solidFill>
              </a:rPr>
              <a:t>otros </a:t>
            </a:r>
            <a:r>
              <a:rPr lang="es-MX" dirty="0" smtClean="0">
                <a:solidFill>
                  <a:schemeClr val="bg2">
                    <a:lumMod val="25000"/>
                  </a:schemeClr>
                </a:solidFill>
              </a:rPr>
              <a:t>administradores </a:t>
            </a:r>
            <a:r>
              <a:rPr lang="es-MX" dirty="0" smtClean="0">
                <a:solidFill>
                  <a:schemeClr val="bg2">
                    <a:lumMod val="25000"/>
                  </a:schemeClr>
                </a:solidFill>
              </a:rPr>
              <a:t>de </a:t>
            </a:r>
            <a:endParaRPr lang="es-MX" dirty="0" smtClean="0">
              <a:solidFill>
                <a:schemeClr val="bg2">
                  <a:lumMod val="25000"/>
                </a:schemeClr>
              </a:solidFill>
            </a:endParaRPr>
          </a:p>
          <a:p>
            <a:r>
              <a:rPr lang="es-MX" dirty="0" smtClean="0">
                <a:solidFill>
                  <a:schemeClr val="bg2">
                    <a:lumMod val="25000"/>
                  </a:schemeClr>
                </a:solidFill>
              </a:rPr>
              <a:t>Información cartográfica </a:t>
            </a:r>
          </a:p>
          <a:p>
            <a:r>
              <a:rPr lang="es-MX" dirty="0" smtClean="0">
                <a:solidFill>
                  <a:schemeClr val="bg2">
                    <a:lumMod val="25000"/>
                  </a:schemeClr>
                </a:solidFill>
              </a:rPr>
              <a:t>(</a:t>
            </a:r>
            <a:r>
              <a:rPr lang="es-MX" dirty="0" smtClean="0">
                <a:solidFill>
                  <a:schemeClr val="bg2">
                    <a:lumMod val="25000"/>
                  </a:schemeClr>
                </a:solidFill>
              </a:rPr>
              <a:t>Catastro Municipal, JMAS, </a:t>
            </a:r>
            <a:endParaRPr lang="es-MX" dirty="0" smtClean="0">
              <a:solidFill>
                <a:schemeClr val="bg2">
                  <a:lumMod val="25000"/>
                </a:schemeClr>
              </a:solidFill>
            </a:endParaRPr>
          </a:p>
          <a:p>
            <a:r>
              <a:rPr lang="es-MX" dirty="0" smtClean="0">
                <a:solidFill>
                  <a:schemeClr val="bg2">
                    <a:lumMod val="25000"/>
                  </a:schemeClr>
                </a:solidFill>
              </a:rPr>
              <a:t>Gas </a:t>
            </a:r>
            <a:r>
              <a:rPr lang="es-MX" dirty="0" smtClean="0">
                <a:solidFill>
                  <a:schemeClr val="bg2">
                    <a:lumMod val="25000"/>
                  </a:schemeClr>
                </a:solidFill>
              </a:rPr>
              <a:t>Natural, principalmente</a:t>
            </a:r>
            <a:r>
              <a:rPr lang="es-MX" dirty="0" smtClean="0">
                <a:solidFill>
                  <a:schemeClr val="bg2">
                    <a:lumMod val="25000"/>
                  </a:schemeClr>
                </a:solidFill>
              </a:rPr>
              <a:t>).</a:t>
            </a:r>
            <a:endParaRPr lang="en-US" dirty="0" smtClean="0">
              <a:solidFill>
                <a:schemeClr val="bg2">
                  <a:lumMod val="25000"/>
                </a:schemeClr>
              </a:solidFill>
            </a:endParaRPr>
          </a:p>
        </p:txBody>
      </p:sp>
      <p:pic>
        <p:nvPicPr>
          <p:cNvPr id="12" name="Picture 11" descr="fig3.jpg"/>
          <p:cNvPicPr/>
          <p:nvPr/>
        </p:nvPicPr>
        <p:blipFill>
          <a:blip r:embed="rId4" cstate="print"/>
          <a:srcRect t="7010" b="4482"/>
          <a:stretch>
            <a:fillRect/>
          </a:stretch>
        </p:blipFill>
        <p:spPr bwMode="auto">
          <a:xfrm>
            <a:off x="3779912" y="2420888"/>
            <a:ext cx="5184576" cy="3816424"/>
          </a:xfrm>
          <a:prstGeom prst="rect">
            <a:avLst/>
          </a:prstGeom>
          <a:noFill/>
          <a:ln w="9525">
            <a:noFill/>
            <a:miter lim="800000"/>
            <a:headEnd/>
            <a:tailEnd/>
          </a:ln>
        </p:spPr>
      </p:pic>
      <p:sp>
        <p:nvSpPr>
          <p:cNvPr id="13" name="TextBox 12"/>
          <p:cNvSpPr txBox="1"/>
          <p:nvPr/>
        </p:nvSpPr>
        <p:spPr>
          <a:xfrm>
            <a:off x="1115616" y="332656"/>
            <a:ext cx="7056784" cy="400110"/>
          </a:xfrm>
          <a:prstGeom prst="rect">
            <a:avLst/>
          </a:prstGeom>
          <a:noFill/>
        </p:spPr>
        <p:txBody>
          <a:bodyPr wrap="square" rtlCol="0">
            <a:spAutoFit/>
          </a:bodyPr>
          <a:lstStyle/>
          <a:p>
            <a:pPr lvl="0"/>
            <a:r>
              <a:rPr lang="es-MX" sz="2000" b="1" dirty="0" smtClean="0">
                <a:solidFill>
                  <a:schemeClr val="bg2">
                    <a:lumMod val="25000"/>
                  </a:schemeClr>
                </a:solidFill>
              </a:rPr>
              <a:t>Recopilación de bases de datos y cartografía existente</a:t>
            </a:r>
            <a:endParaRPr lang="en-US" sz="2000" b="1" dirty="0" smtClean="0">
              <a:solidFill>
                <a:schemeClr val="bg2">
                  <a:lumMod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1" name="TextBox 10"/>
          <p:cNvSpPr txBox="1"/>
          <p:nvPr/>
        </p:nvSpPr>
        <p:spPr>
          <a:xfrm>
            <a:off x="395536" y="980728"/>
            <a:ext cx="8433084" cy="4524315"/>
          </a:xfrm>
          <a:prstGeom prst="rect">
            <a:avLst/>
          </a:prstGeom>
          <a:noFill/>
        </p:spPr>
        <p:txBody>
          <a:bodyPr wrap="square" rtlCol="0">
            <a:spAutoFit/>
          </a:bodyPr>
          <a:lstStyle/>
          <a:p>
            <a:r>
              <a:rPr lang="es-MX" dirty="0" smtClean="0">
                <a:solidFill>
                  <a:schemeClr val="bg2">
                    <a:lumMod val="25000"/>
                  </a:schemeClr>
                </a:solidFill>
              </a:rPr>
              <a:t>La razón principal de utilizar los padrones domiciliarios de estas corporaciones, se debe a que en primera instancia resultaría innecesario hacer el trabajo que las empresas prestadoras de servicios y dependencias antes mencionadas ya realizaron,  pues muchas de ellas cuentan con esta información domiciliaria que abarca un cien por ciento de su cobertura, en razón de la prestación de sus </a:t>
            </a:r>
            <a:r>
              <a:rPr lang="es-MX" dirty="0" smtClean="0">
                <a:solidFill>
                  <a:schemeClr val="bg2">
                    <a:lumMod val="25000"/>
                  </a:schemeClr>
                </a:solidFill>
              </a:rPr>
              <a:t>servicios.</a:t>
            </a:r>
          </a:p>
          <a:p>
            <a:r>
              <a:rPr lang="es-ES" dirty="0" smtClean="0">
                <a:solidFill>
                  <a:schemeClr val="bg2">
                    <a:lumMod val="25000"/>
                  </a:schemeClr>
                </a:solidFill>
              </a:rPr>
              <a:t>La cantidad de cuentas  de información domiciliaria que se manejó en el cotejo entre los diferentes padrones de los prestadores de servicios que coadyuvaron con este instituto para concretar una base de datos única, fue la siguiente:</a:t>
            </a:r>
            <a:endParaRPr lang="en-US" dirty="0" smtClean="0">
              <a:solidFill>
                <a:schemeClr val="bg2">
                  <a:lumMod val="25000"/>
                </a:schemeClr>
              </a:solidFill>
            </a:endParaRPr>
          </a:p>
          <a:p>
            <a:r>
              <a:rPr lang="es-ES" dirty="0" smtClean="0"/>
              <a:t> </a:t>
            </a:r>
            <a:endParaRPr lang="en-US" dirty="0" smtClean="0"/>
          </a:p>
          <a:p>
            <a:r>
              <a:rPr lang="es-ES" dirty="0" smtClean="0">
                <a:solidFill>
                  <a:schemeClr val="bg2">
                    <a:lumMod val="25000"/>
                  </a:schemeClr>
                </a:solidFill>
              </a:rPr>
              <a:t>CATASTRO MUNICIPAL;              434,467    CUENTAS CATASTRALES;</a:t>
            </a:r>
            <a:endParaRPr lang="en-US" dirty="0" smtClean="0">
              <a:solidFill>
                <a:schemeClr val="bg2">
                  <a:lumMod val="25000"/>
                </a:schemeClr>
              </a:solidFill>
            </a:endParaRPr>
          </a:p>
          <a:p>
            <a:r>
              <a:rPr lang="es-ES" dirty="0" smtClean="0">
                <a:solidFill>
                  <a:schemeClr val="bg2">
                    <a:lumMod val="25000"/>
                  </a:schemeClr>
                </a:solidFill>
              </a:rPr>
              <a:t>J.M.A.S.:                                     </a:t>
            </a:r>
            <a:r>
              <a:rPr lang="es-ES" dirty="0" smtClean="0">
                <a:solidFill>
                  <a:schemeClr val="bg2">
                    <a:lumMod val="25000"/>
                  </a:schemeClr>
                </a:solidFill>
              </a:rPr>
              <a:t>424,778    </a:t>
            </a:r>
            <a:r>
              <a:rPr lang="es-ES" dirty="0" smtClean="0">
                <a:solidFill>
                  <a:schemeClr val="bg2">
                    <a:lumMod val="25000"/>
                  </a:schemeClr>
                </a:solidFill>
              </a:rPr>
              <a:t>CUENTAS DOMICILIARIAS;</a:t>
            </a:r>
            <a:endParaRPr lang="en-US" dirty="0" smtClean="0">
              <a:solidFill>
                <a:schemeClr val="bg2">
                  <a:lumMod val="25000"/>
                </a:schemeClr>
              </a:solidFill>
            </a:endParaRPr>
          </a:p>
          <a:p>
            <a:r>
              <a:rPr lang="es-ES" dirty="0" smtClean="0">
                <a:solidFill>
                  <a:schemeClr val="bg2">
                    <a:lumMod val="25000"/>
                  </a:schemeClr>
                </a:solidFill>
              </a:rPr>
              <a:t>GAS NATURAL DE JUAREZ       </a:t>
            </a:r>
            <a:r>
              <a:rPr lang="es-ES" dirty="0" smtClean="0">
                <a:solidFill>
                  <a:schemeClr val="bg2">
                    <a:lumMod val="25000"/>
                  </a:schemeClr>
                </a:solidFill>
              </a:rPr>
              <a:t>    230,191    </a:t>
            </a:r>
            <a:r>
              <a:rPr lang="es-ES" dirty="0" smtClean="0">
                <a:solidFill>
                  <a:schemeClr val="bg2">
                    <a:lumMod val="25000"/>
                  </a:schemeClr>
                </a:solidFill>
              </a:rPr>
              <a:t>CUENTAS DOMICILIARIAS.</a:t>
            </a:r>
            <a:endParaRPr lang="en-US" dirty="0" smtClean="0">
              <a:solidFill>
                <a:schemeClr val="bg2">
                  <a:lumMod val="25000"/>
                </a:schemeClr>
              </a:solidFill>
            </a:endParaRPr>
          </a:p>
          <a:p>
            <a:r>
              <a:rPr lang="es-ES" dirty="0" smtClean="0">
                <a:solidFill>
                  <a:schemeClr val="bg2">
                    <a:lumMod val="25000"/>
                  </a:schemeClr>
                </a:solidFill>
              </a:rPr>
              <a:t>NOMENCLATURA MUNICIPAL    </a:t>
            </a:r>
            <a:r>
              <a:rPr lang="es-ES" dirty="0" smtClean="0">
                <a:solidFill>
                  <a:schemeClr val="bg2">
                    <a:lumMod val="25000"/>
                  </a:schemeClr>
                </a:solidFill>
              </a:rPr>
              <a:t>  188,308     </a:t>
            </a:r>
            <a:r>
              <a:rPr lang="es-ES" dirty="0" smtClean="0">
                <a:solidFill>
                  <a:schemeClr val="bg2">
                    <a:lumMod val="25000"/>
                  </a:schemeClr>
                </a:solidFill>
              </a:rPr>
              <a:t>CUENTAS DOMICILIARIAS.</a:t>
            </a:r>
            <a:endParaRPr lang="en-US" dirty="0" smtClean="0">
              <a:solidFill>
                <a:schemeClr val="bg2">
                  <a:lumMod val="25000"/>
                </a:schemeClr>
              </a:solidFill>
            </a:endParaRPr>
          </a:p>
          <a:p>
            <a:endParaRPr lang="en-US" dirty="0" smtClean="0">
              <a:solidFill>
                <a:schemeClr val="bg2">
                  <a:lumMod val="25000"/>
                </a:schemeClr>
              </a:solidFill>
            </a:endParaRPr>
          </a:p>
        </p:txBody>
      </p:sp>
      <p:sp>
        <p:nvSpPr>
          <p:cNvPr id="13" name="TextBox 12"/>
          <p:cNvSpPr txBox="1"/>
          <p:nvPr/>
        </p:nvSpPr>
        <p:spPr>
          <a:xfrm>
            <a:off x="1115616" y="332656"/>
            <a:ext cx="7056784" cy="400110"/>
          </a:xfrm>
          <a:prstGeom prst="rect">
            <a:avLst/>
          </a:prstGeom>
          <a:noFill/>
        </p:spPr>
        <p:txBody>
          <a:bodyPr wrap="square" rtlCol="0">
            <a:spAutoFit/>
          </a:bodyPr>
          <a:lstStyle/>
          <a:p>
            <a:pPr lvl="0"/>
            <a:r>
              <a:rPr lang="es-MX" sz="2000" b="1" dirty="0" smtClean="0">
                <a:solidFill>
                  <a:schemeClr val="bg2">
                    <a:lumMod val="25000"/>
                  </a:schemeClr>
                </a:solidFill>
              </a:rPr>
              <a:t>Cotejo de información e inconsistencias</a:t>
            </a:r>
            <a:endParaRPr lang="en-US" sz="2000" b="1" dirty="0" smtClean="0">
              <a:solidFill>
                <a:schemeClr val="bg2">
                  <a:lumMod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2" name="TextBox 11"/>
          <p:cNvSpPr txBox="1"/>
          <p:nvPr/>
        </p:nvSpPr>
        <p:spPr>
          <a:xfrm>
            <a:off x="395536" y="980728"/>
            <a:ext cx="8433084" cy="4524315"/>
          </a:xfrm>
          <a:prstGeom prst="rect">
            <a:avLst/>
          </a:prstGeom>
          <a:noFill/>
        </p:spPr>
        <p:txBody>
          <a:bodyPr wrap="square" rtlCol="0">
            <a:spAutoFit/>
          </a:bodyPr>
          <a:lstStyle/>
          <a:p>
            <a:r>
              <a:rPr lang="es-MX" dirty="0" smtClean="0">
                <a:solidFill>
                  <a:schemeClr val="bg2">
                    <a:lumMod val="25000"/>
                  </a:schemeClr>
                </a:solidFill>
              </a:rPr>
              <a:t>La razón principal de utilizar los padrones domiciliarios de estas corporaciones, se debe a que en primera instancia resultaría innecesario hacer el trabajo que las empresas prestadoras de servicios y dependencias antes mencionadas ya realizaron,  pues muchas de ellas cuentan con esta información domiciliaria que abarca un cien por ciento de su cobertura, en razón de la prestación de sus </a:t>
            </a:r>
            <a:r>
              <a:rPr lang="es-MX" dirty="0" smtClean="0">
                <a:solidFill>
                  <a:schemeClr val="bg2">
                    <a:lumMod val="25000"/>
                  </a:schemeClr>
                </a:solidFill>
              </a:rPr>
              <a:t>servicios.</a:t>
            </a:r>
          </a:p>
          <a:p>
            <a:r>
              <a:rPr lang="es-ES" dirty="0" smtClean="0">
                <a:solidFill>
                  <a:schemeClr val="bg2">
                    <a:lumMod val="25000"/>
                  </a:schemeClr>
                </a:solidFill>
              </a:rPr>
              <a:t>La cantidad de cuentas  de información domiciliaria que se manejó en el cotejo entre los diferentes padrones de los prestadores de servicios que coadyuvaron con este instituto para concretar una base de datos única, fue la siguiente:</a:t>
            </a:r>
            <a:endParaRPr lang="en-US" dirty="0" smtClean="0">
              <a:solidFill>
                <a:schemeClr val="bg2">
                  <a:lumMod val="25000"/>
                </a:schemeClr>
              </a:solidFill>
            </a:endParaRPr>
          </a:p>
          <a:p>
            <a:r>
              <a:rPr lang="es-ES" dirty="0" smtClean="0"/>
              <a:t> </a:t>
            </a:r>
            <a:endParaRPr lang="en-US" dirty="0" smtClean="0"/>
          </a:p>
          <a:p>
            <a:r>
              <a:rPr lang="es-ES" dirty="0" smtClean="0">
                <a:solidFill>
                  <a:schemeClr val="bg2">
                    <a:lumMod val="25000"/>
                  </a:schemeClr>
                </a:solidFill>
              </a:rPr>
              <a:t>CATASTRO MUNICIPAL;              434,467    CUENTAS CATASTRALES;</a:t>
            </a:r>
            <a:endParaRPr lang="en-US" dirty="0" smtClean="0">
              <a:solidFill>
                <a:schemeClr val="bg2">
                  <a:lumMod val="25000"/>
                </a:schemeClr>
              </a:solidFill>
            </a:endParaRPr>
          </a:p>
          <a:p>
            <a:r>
              <a:rPr lang="es-ES" dirty="0" smtClean="0">
                <a:solidFill>
                  <a:schemeClr val="bg2">
                    <a:lumMod val="25000"/>
                  </a:schemeClr>
                </a:solidFill>
              </a:rPr>
              <a:t>J.M.A.S.:                                     </a:t>
            </a:r>
            <a:r>
              <a:rPr lang="es-ES" dirty="0" smtClean="0">
                <a:solidFill>
                  <a:schemeClr val="bg2">
                    <a:lumMod val="25000"/>
                  </a:schemeClr>
                </a:solidFill>
              </a:rPr>
              <a:t>424,778    </a:t>
            </a:r>
            <a:r>
              <a:rPr lang="es-ES" dirty="0" smtClean="0">
                <a:solidFill>
                  <a:schemeClr val="bg2">
                    <a:lumMod val="25000"/>
                  </a:schemeClr>
                </a:solidFill>
              </a:rPr>
              <a:t>CUENTAS DOMICILIARIAS;</a:t>
            </a:r>
            <a:endParaRPr lang="en-US" dirty="0" smtClean="0">
              <a:solidFill>
                <a:schemeClr val="bg2">
                  <a:lumMod val="25000"/>
                </a:schemeClr>
              </a:solidFill>
            </a:endParaRPr>
          </a:p>
          <a:p>
            <a:r>
              <a:rPr lang="es-ES" dirty="0" smtClean="0">
                <a:solidFill>
                  <a:schemeClr val="bg2">
                    <a:lumMod val="25000"/>
                  </a:schemeClr>
                </a:solidFill>
              </a:rPr>
              <a:t>GAS NATURAL DE JUAREZ       </a:t>
            </a:r>
            <a:r>
              <a:rPr lang="es-ES" dirty="0" smtClean="0">
                <a:solidFill>
                  <a:schemeClr val="bg2">
                    <a:lumMod val="25000"/>
                  </a:schemeClr>
                </a:solidFill>
              </a:rPr>
              <a:t>    230,191    </a:t>
            </a:r>
            <a:r>
              <a:rPr lang="es-ES" dirty="0" smtClean="0">
                <a:solidFill>
                  <a:schemeClr val="bg2">
                    <a:lumMod val="25000"/>
                  </a:schemeClr>
                </a:solidFill>
              </a:rPr>
              <a:t>CUENTAS DOMICILIARIAS.</a:t>
            </a:r>
            <a:endParaRPr lang="en-US" dirty="0" smtClean="0">
              <a:solidFill>
                <a:schemeClr val="bg2">
                  <a:lumMod val="25000"/>
                </a:schemeClr>
              </a:solidFill>
            </a:endParaRPr>
          </a:p>
          <a:p>
            <a:r>
              <a:rPr lang="es-ES" dirty="0" smtClean="0">
                <a:solidFill>
                  <a:schemeClr val="bg2">
                    <a:lumMod val="25000"/>
                  </a:schemeClr>
                </a:solidFill>
              </a:rPr>
              <a:t>NOMENCLATURA MUNICIPAL    </a:t>
            </a:r>
            <a:r>
              <a:rPr lang="es-ES" dirty="0" smtClean="0">
                <a:solidFill>
                  <a:schemeClr val="bg2">
                    <a:lumMod val="25000"/>
                  </a:schemeClr>
                </a:solidFill>
              </a:rPr>
              <a:t>  188,308     </a:t>
            </a:r>
            <a:r>
              <a:rPr lang="es-ES" dirty="0" smtClean="0">
                <a:solidFill>
                  <a:schemeClr val="bg2">
                    <a:lumMod val="25000"/>
                  </a:schemeClr>
                </a:solidFill>
              </a:rPr>
              <a:t>CUENTAS DOMICILIARIAS.</a:t>
            </a:r>
            <a:endParaRPr lang="en-US" dirty="0" smtClean="0">
              <a:solidFill>
                <a:schemeClr val="bg2">
                  <a:lumMod val="25000"/>
                </a:schemeClr>
              </a:solidFill>
            </a:endParaRPr>
          </a:p>
          <a:p>
            <a:endParaRPr lang="en-US" dirty="0" smtClean="0">
              <a:solidFill>
                <a:schemeClr val="bg2">
                  <a:lumMod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6" name="TextBox 5"/>
          <p:cNvSpPr txBox="1"/>
          <p:nvPr/>
        </p:nvSpPr>
        <p:spPr>
          <a:xfrm>
            <a:off x="539552" y="1268760"/>
            <a:ext cx="8433084" cy="3139321"/>
          </a:xfrm>
          <a:prstGeom prst="rect">
            <a:avLst/>
          </a:prstGeom>
          <a:noFill/>
        </p:spPr>
        <p:txBody>
          <a:bodyPr wrap="square" rtlCol="0">
            <a:spAutoFit/>
          </a:bodyPr>
          <a:lstStyle/>
          <a:p>
            <a:pPr lvl="0"/>
            <a:endParaRPr lang="es-ES" dirty="0" smtClean="0"/>
          </a:p>
          <a:p>
            <a:r>
              <a:rPr lang="es-ES" dirty="0" smtClean="0">
                <a:solidFill>
                  <a:schemeClr val="bg2">
                    <a:lumMod val="25000"/>
                  </a:schemeClr>
                </a:solidFill>
              </a:rPr>
              <a:t>Ciudad Juárez es considerada una de la ciudades con más dinamismo de crecimiento urbano, </a:t>
            </a:r>
            <a:r>
              <a:rPr lang="es-ES" dirty="0" smtClean="0">
                <a:solidFill>
                  <a:schemeClr val="bg2">
                    <a:lumMod val="25000"/>
                  </a:schemeClr>
                </a:solidFill>
              </a:rPr>
              <a:t>lo cual ha </a:t>
            </a:r>
            <a:r>
              <a:rPr lang="es-ES" dirty="0" smtClean="0">
                <a:solidFill>
                  <a:schemeClr val="bg2">
                    <a:lumMod val="25000"/>
                  </a:schemeClr>
                </a:solidFill>
              </a:rPr>
              <a:t>provocado el desarrollo de un gran número de nuevas zonas habitacionales, algunas de ellas de manera  irregular, con carencias y falta de equipamiento urbano, en especial de la numeración y nomenclatura domiciliaria, la cual presenta inconsistencias como calles sin nombre, predios sin número, nombres repetidos, indicadores deteriorados, por citar algunos puntos, lo cual viene a provocar serios inconvenientes para los servicios postales, servicios públicos básicos, de emergencias, de administración urbana y de los sistemas de recaudación</a:t>
            </a:r>
            <a:r>
              <a:rPr lang="es-ES" dirty="0" smtClean="0">
                <a:solidFill>
                  <a:schemeClr val="bg2">
                    <a:lumMod val="25000"/>
                  </a:schemeClr>
                </a:solidFill>
              </a:rPr>
              <a:t>.</a:t>
            </a:r>
          </a:p>
        </p:txBody>
      </p:sp>
      <p:sp>
        <p:nvSpPr>
          <p:cNvPr id="8" name="TextBox 7"/>
          <p:cNvSpPr txBox="1"/>
          <p:nvPr/>
        </p:nvSpPr>
        <p:spPr>
          <a:xfrm>
            <a:off x="1547664" y="404664"/>
            <a:ext cx="2736304" cy="400110"/>
          </a:xfrm>
          <a:prstGeom prst="rect">
            <a:avLst/>
          </a:prstGeom>
          <a:noFill/>
        </p:spPr>
        <p:txBody>
          <a:bodyPr wrap="square" rtlCol="0">
            <a:spAutoFit/>
          </a:bodyPr>
          <a:lstStyle/>
          <a:p>
            <a:pPr lvl="0"/>
            <a:r>
              <a:rPr lang="es-ES" sz="2000" b="1" dirty="0" smtClean="0">
                <a:solidFill>
                  <a:schemeClr val="bg2">
                    <a:lumMod val="25000"/>
                  </a:schemeClr>
                </a:solidFill>
              </a:rPr>
              <a:t>ANTECEDENTES</a:t>
            </a:r>
            <a:r>
              <a:rPr lang="en-US" sz="2000" b="1" dirty="0" smtClean="0">
                <a:solidFill>
                  <a:schemeClr val="bg2">
                    <a:lumMod val="25000"/>
                  </a:schemeClr>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6" name="TextBox 5"/>
          <p:cNvSpPr txBox="1"/>
          <p:nvPr/>
        </p:nvSpPr>
        <p:spPr>
          <a:xfrm>
            <a:off x="539552" y="1196752"/>
            <a:ext cx="8433084" cy="4524315"/>
          </a:xfrm>
          <a:prstGeom prst="rect">
            <a:avLst/>
          </a:prstGeom>
          <a:noFill/>
        </p:spPr>
        <p:txBody>
          <a:bodyPr wrap="square" rtlCol="0">
            <a:spAutoFit/>
          </a:bodyPr>
          <a:lstStyle/>
          <a:p>
            <a:pPr lvl="0"/>
            <a:endParaRPr lang="es-ES" dirty="0" smtClean="0"/>
          </a:p>
          <a:p>
            <a:r>
              <a:rPr lang="es-ES" dirty="0" smtClean="0">
                <a:solidFill>
                  <a:schemeClr val="bg2">
                    <a:lumMod val="25000"/>
                  </a:schemeClr>
                </a:solidFill>
              </a:rPr>
              <a:t>Conscientes </a:t>
            </a:r>
            <a:r>
              <a:rPr lang="es-ES" dirty="0" smtClean="0">
                <a:solidFill>
                  <a:schemeClr val="bg2">
                    <a:lumMod val="25000"/>
                  </a:schemeClr>
                </a:solidFill>
              </a:rPr>
              <a:t>del crecimiento demográfico que prevalece en el Municipio de Juárez, y principalmente en las zonas periféricas en donde se ha dado un número mayor de asentamientos irregulares, con la consecuente confusión o desorden  tanto en la ubicación de domicilios de los residentes, como en la distribución de la correspondencia postal que atiende aspectos como el de las obligaciones tributarias, de servicios y derechos de los ciudadanos; lo que genera en consecuencia confusión inclusive en el  tráfico u orientación de  vehículos; se consideró necesario realizar un diagnóstico de la situación real por la que se atraviesa, a fin de establecer las estrategias tendientes a solucionar este </a:t>
            </a:r>
            <a:r>
              <a:rPr lang="es-MX" dirty="0" smtClean="0">
                <a:solidFill>
                  <a:schemeClr val="bg2">
                    <a:lumMod val="25000"/>
                  </a:schemeClr>
                </a:solidFill>
              </a:rPr>
              <a:t>problema</a:t>
            </a:r>
            <a:r>
              <a:rPr lang="es-ES" dirty="0" smtClean="0">
                <a:solidFill>
                  <a:schemeClr val="bg2">
                    <a:lumMod val="25000"/>
                  </a:schemeClr>
                </a:solidFill>
              </a:rPr>
              <a:t> de nomenclatura y numeración domiciliaria en los asentamientos humanos que actualmente carecen de ella, o se encuentran duplicadas; lo que nos permitiría tener un mejor ordenamiento urbano y municipal.</a:t>
            </a:r>
            <a:endParaRPr lang="en-US" dirty="0" smtClean="0">
              <a:solidFill>
                <a:schemeClr val="bg2">
                  <a:lumMod val="25000"/>
                </a:schemeClr>
              </a:solidFill>
            </a:endParaRPr>
          </a:p>
          <a:p>
            <a:endParaRPr lang="en-US" dirty="0" smtClean="0">
              <a:solidFill>
                <a:schemeClr val="bg2">
                  <a:lumMod val="25000"/>
                </a:schemeClr>
              </a:solidFill>
            </a:endParaRPr>
          </a:p>
          <a:p>
            <a:endParaRPr lang="es-MX" dirty="0"/>
          </a:p>
        </p:txBody>
      </p:sp>
      <p:sp>
        <p:nvSpPr>
          <p:cNvPr id="8" name="TextBox 7"/>
          <p:cNvSpPr txBox="1"/>
          <p:nvPr/>
        </p:nvSpPr>
        <p:spPr>
          <a:xfrm>
            <a:off x="1547664" y="404664"/>
            <a:ext cx="2736304" cy="400110"/>
          </a:xfrm>
          <a:prstGeom prst="rect">
            <a:avLst/>
          </a:prstGeom>
          <a:noFill/>
        </p:spPr>
        <p:txBody>
          <a:bodyPr wrap="square" rtlCol="0">
            <a:spAutoFit/>
          </a:bodyPr>
          <a:lstStyle/>
          <a:p>
            <a:pPr lvl="0"/>
            <a:r>
              <a:rPr lang="es-ES" sz="2000" b="1" dirty="0" smtClean="0">
                <a:solidFill>
                  <a:schemeClr val="bg2">
                    <a:lumMod val="25000"/>
                  </a:schemeClr>
                </a:solidFill>
              </a:rPr>
              <a:t>ANTECEDENTES</a:t>
            </a:r>
            <a:r>
              <a:rPr lang="en-US" sz="2000" b="1" dirty="0" smtClean="0">
                <a:solidFill>
                  <a:schemeClr val="bg2">
                    <a:lumMod val="25000"/>
                  </a:schemeClr>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0" name="TextBox 9"/>
          <p:cNvSpPr txBox="1"/>
          <p:nvPr/>
        </p:nvSpPr>
        <p:spPr>
          <a:xfrm>
            <a:off x="539552" y="836712"/>
            <a:ext cx="8433084" cy="5201424"/>
          </a:xfrm>
          <a:prstGeom prst="rect">
            <a:avLst/>
          </a:prstGeom>
          <a:noFill/>
        </p:spPr>
        <p:txBody>
          <a:bodyPr wrap="square" rtlCol="0">
            <a:spAutoFit/>
          </a:bodyPr>
          <a:lstStyle/>
          <a:p>
            <a:r>
              <a:rPr lang="es-ES_tradnl" sz="2000" b="1" dirty="0" smtClean="0"/>
              <a:t> </a:t>
            </a:r>
            <a:endParaRPr lang="en-US" sz="2000" dirty="0" smtClean="0"/>
          </a:p>
          <a:p>
            <a:r>
              <a:rPr lang="es-ES" dirty="0" smtClean="0">
                <a:solidFill>
                  <a:schemeClr val="bg2">
                    <a:lumMod val="25000"/>
                  </a:schemeClr>
                </a:solidFill>
              </a:rPr>
              <a:t>Uno de los principales problemas que existe y se debe atender en el Municipio de  Juárez, es sin lugar a dudas, la inconsistencia en la nomenclatura y numeración urbana actual de la ciudad, para lo cual es necesario llevar a cabo las modificaciones y/o correcciones que haya lugar, tomando en cuenta  las condiciones actuales, a fin de establecer una nomenclatura correcta y congruente con la numeración de sus calles en los desarrollos actuales y futuros.</a:t>
            </a:r>
            <a:r>
              <a:rPr lang="es-ES" sz="2000" dirty="0" smtClean="0"/>
              <a:t> </a:t>
            </a:r>
            <a:endParaRPr lang="es-ES" sz="2000" dirty="0" smtClean="0"/>
          </a:p>
          <a:p>
            <a:endParaRPr lang="es-ES" sz="2000" dirty="0" smtClean="0"/>
          </a:p>
          <a:p>
            <a:r>
              <a:rPr lang="es-ES" dirty="0" smtClean="0">
                <a:solidFill>
                  <a:schemeClr val="bg2">
                    <a:lumMod val="25000"/>
                  </a:schemeClr>
                </a:solidFill>
              </a:rPr>
              <a:t>La consecuencia de no contar con una normativa adecuada que ayude a administrar el desarrollo de este tipo de equipamiento urbano,  hace necesario generar un Reglamento Oficial de Nomenclatura y Numeración de las calles del Municipio de Juárez, Chihuahua,  que permita hacer más eficiente tanto la manera de determinar la asignación de números oficiales y el nombre de las calles a los nuevos desarrollos, así como la re-estructuración de los ya existentes.</a:t>
            </a:r>
            <a:endParaRPr lang="en-US" dirty="0" smtClean="0">
              <a:solidFill>
                <a:schemeClr val="bg2">
                  <a:lumMod val="25000"/>
                </a:schemeClr>
              </a:solidFill>
            </a:endParaRPr>
          </a:p>
          <a:p>
            <a:endParaRPr lang="en-US" sz="2000" dirty="0" smtClean="0"/>
          </a:p>
          <a:p>
            <a:endParaRPr lang="es-MX" dirty="0"/>
          </a:p>
        </p:txBody>
      </p:sp>
      <p:sp>
        <p:nvSpPr>
          <p:cNvPr id="11" name="TextBox 10"/>
          <p:cNvSpPr txBox="1"/>
          <p:nvPr/>
        </p:nvSpPr>
        <p:spPr>
          <a:xfrm>
            <a:off x="1619672" y="404664"/>
            <a:ext cx="2736304" cy="400110"/>
          </a:xfrm>
          <a:prstGeom prst="rect">
            <a:avLst/>
          </a:prstGeom>
          <a:noFill/>
        </p:spPr>
        <p:txBody>
          <a:bodyPr wrap="square" rtlCol="0">
            <a:spAutoFit/>
          </a:bodyPr>
          <a:lstStyle/>
          <a:p>
            <a:pPr lvl="0"/>
            <a:r>
              <a:rPr lang="es-ES" sz="2000" b="1" dirty="0" smtClean="0">
                <a:solidFill>
                  <a:schemeClr val="bg2">
                    <a:lumMod val="25000"/>
                  </a:schemeClr>
                </a:solidFill>
              </a:rPr>
              <a:t>JUSTIFICACION: </a:t>
            </a:r>
            <a:endParaRPr lang="en-US" sz="2000" b="1" dirty="0" smtClean="0">
              <a:solidFill>
                <a:schemeClr val="bg2">
                  <a:lumMod val="2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1" name="TextBox 10"/>
          <p:cNvSpPr txBox="1"/>
          <p:nvPr/>
        </p:nvSpPr>
        <p:spPr>
          <a:xfrm>
            <a:off x="467544" y="1772816"/>
            <a:ext cx="8433084" cy="2893100"/>
          </a:xfrm>
          <a:prstGeom prst="rect">
            <a:avLst/>
          </a:prstGeom>
          <a:noFill/>
        </p:spPr>
        <p:txBody>
          <a:bodyPr wrap="square" rtlCol="0">
            <a:spAutoFit/>
          </a:bodyPr>
          <a:lstStyle/>
          <a:p>
            <a:pPr lvl="0"/>
            <a:endParaRPr lang="en-US" sz="2000" dirty="0" smtClean="0"/>
          </a:p>
          <a:p>
            <a:r>
              <a:rPr lang="es-ES" dirty="0" smtClean="0">
                <a:solidFill>
                  <a:schemeClr val="bg2">
                    <a:lumMod val="25000"/>
                  </a:schemeClr>
                </a:solidFill>
              </a:rPr>
              <a:t>Generar un sistema de información geográfica (SIG) que contenga la información de nomenclatura y numeración existente para la detección de irregularidades, que permita consultar y administrar la información referida. </a:t>
            </a:r>
            <a:r>
              <a:rPr lang="es-ES" dirty="0" smtClean="0">
                <a:solidFill>
                  <a:schemeClr val="bg2">
                    <a:lumMod val="25000"/>
                  </a:schemeClr>
                </a:solidFill>
              </a:rPr>
              <a:t>Esta herramienta beneficiará la generación de propuestas correctivas, así como la regulación para la asignación de este equipamiento en futuros </a:t>
            </a:r>
            <a:r>
              <a:rPr lang="es-ES" dirty="0" smtClean="0">
                <a:solidFill>
                  <a:schemeClr val="bg2">
                    <a:lumMod val="25000"/>
                  </a:schemeClr>
                </a:solidFill>
              </a:rPr>
              <a:t>desarrollos</a:t>
            </a:r>
          </a:p>
          <a:p>
            <a:endParaRPr lang="es-ES" dirty="0" smtClean="0">
              <a:solidFill>
                <a:schemeClr val="bg2">
                  <a:lumMod val="25000"/>
                </a:schemeClr>
              </a:solidFill>
            </a:endParaRPr>
          </a:p>
          <a:p>
            <a:endParaRPr lang="en-US" dirty="0" smtClean="0">
              <a:solidFill>
                <a:schemeClr val="bg2">
                  <a:lumMod val="25000"/>
                </a:schemeClr>
              </a:solidFill>
            </a:endParaRPr>
          </a:p>
          <a:p>
            <a:endParaRPr lang="es-MX" dirty="0"/>
          </a:p>
        </p:txBody>
      </p:sp>
      <p:sp>
        <p:nvSpPr>
          <p:cNvPr id="12" name="TextBox 11"/>
          <p:cNvSpPr txBox="1"/>
          <p:nvPr/>
        </p:nvSpPr>
        <p:spPr>
          <a:xfrm>
            <a:off x="1187624" y="548680"/>
            <a:ext cx="2736304" cy="400110"/>
          </a:xfrm>
          <a:prstGeom prst="rect">
            <a:avLst/>
          </a:prstGeom>
          <a:noFill/>
        </p:spPr>
        <p:txBody>
          <a:bodyPr wrap="square" rtlCol="0">
            <a:spAutoFit/>
          </a:bodyPr>
          <a:lstStyle/>
          <a:p>
            <a:pPr lvl="0"/>
            <a:r>
              <a:rPr lang="es-ES" sz="2000" b="1" dirty="0" smtClean="0">
                <a:solidFill>
                  <a:schemeClr val="bg2">
                    <a:lumMod val="25000"/>
                  </a:schemeClr>
                </a:solidFill>
              </a:rPr>
              <a:t>OBJETIVO: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1" name="TextBox 10"/>
          <p:cNvSpPr txBox="1"/>
          <p:nvPr/>
        </p:nvSpPr>
        <p:spPr>
          <a:xfrm>
            <a:off x="395536" y="1225689"/>
            <a:ext cx="8433084" cy="5632311"/>
          </a:xfrm>
          <a:prstGeom prst="rect">
            <a:avLst/>
          </a:prstGeom>
          <a:noFill/>
        </p:spPr>
        <p:txBody>
          <a:bodyPr wrap="square" rtlCol="0">
            <a:spAutoFit/>
          </a:bodyPr>
          <a:lstStyle/>
          <a:p>
            <a:r>
              <a:rPr lang="es-ES_tradnl" b="1" dirty="0" smtClean="0">
                <a:solidFill>
                  <a:schemeClr val="bg2">
                    <a:lumMod val="25000"/>
                  </a:schemeClr>
                </a:solidFill>
              </a:rPr>
              <a:t>Objetivos </a:t>
            </a:r>
            <a:r>
              <a:rPr lang="es-ES_tradnl" b="1" dirty="0" smtClean="0">
                <a:solidFill>
                  <a:schemeClr val="bg2">
                    <a:lumMod val="25000"/>
                  </a:schemeClr>
                </a:solidFill>
              </a:rPr>
              <a:t>específicos:</a:t>
            </a:r>
            <a:endParaRPr lang="en-US" b="1" dirty="0" smtClean="0">
              <a:solidFill>
                <a:schemeClr val="bg2">
                  <a:lumMod val="25000"/>
                </a:schemeClr>
              </a:solidFill>
            </a:endParaRPr>
          </a:p>
          <a:p>
            <a:r>
              <a:rPr lang="es-ES" dirty="0" smtClean="0"/>
              <a:t> </a:t>
            </a:r>
            <a:endParaRPr lang="en-US" dirty="0" smtClean="0"/>
          </a:p>
          <a:p>
            <a:r>
              <a:rPr lang="es-ES" dirty="0" smtClean="0">
                <a:solidFill>
                  <a:schemeClr val="bg2">
                    <a:lumMod val="25000"/>
                  </a:schemeClr>
                </a:solidFill>
              </a:rPr>
              <a:t>1.- Desarrollar un diagnóstico de la situación actual de la nomenclatura </a:t>
            </a:r>
            <a:r>
              <a:rPr lang="es-ES" dirty="0" smtClean="0">
                <a:solidFill>
                  <a:schemeClr val="bg2">
                    <a:lumMod val="25000"/>
                  </a:schemeClr>
                </a:solidFill>
              </a:rPr>
              <a:t>y</a:t>
            </a:r>
          </a:p>
          <a:p>
            <a:r>
              <a:rPr lang="es-ES" dirty="0" smtClean="0">
                <a:solidFill>
                  <a:schemeClr val="bg2">
                    <a:lumMod val="25000"/>
                  </a:schemeClr>
                </a:solidFill>
              </a:rPr>
              <a:t> </a:t>
            </a:r>
            <a:r>
              <a:rPr lang="es-ES" dirty="0" smtClean="0">
                <a:solidFill>
                  <a:schemeClr val="bg2">
                    <a:lumMod val="25000"/>
                  </a:schemeClr>
                </a:solidFill>
              </a:rPr>
              <a:t>     numeración </a:t>
            </a:r>
            <a:r>
              <a:rPr lang="es-ES" dirty="0" smtClean="0">
                <a:solidFill>
                  <a:schemeClr val="bg2">
                    <a:lumMod val="25000"/>
                  </a:schemeClr>
                </a:solidFill>
              </a:rPr>
              <a:t>oficial en Ciudad Juárez.</a:t>
            </a:r>
            <a:endParaRPr lang="en-US" dirty="0" smtClean="0">
              <a:solidFill>
                <a:schemeClr val="bg2">
                  <a:lumMod val="25000"/>
                </a:schemeClr>
              </a:solidFill>
            </a:endParaRPr>
          </a:p>
          <a:p>
            <a:r>
              <a:rPr lang="es-ES" dirty="0" smtClean="0">
                <a:solidFill>
                  <a:schemeClr val="bg2">
                    <a:lumMod val="25000"/>
                  </a:schemeClr>
                </a:solidFill>
              </a:rPr>
              <a:t>2.- Contar con un sistema de información geográfica que incorpore </a:t>
            </a:r>
            <a:r>
              <a:rPr lang="es-ES" dirty="0" smtClean="0">
                <a:solidFill>
                  <a:schemeClr val="bg2">
                    <a:lumMod val="25000"/>
                  </a:schemeClr>
                </a:solidFill>
              </a:rPr>
              <a:t>la</a:t>
            </a:r>
          </a:p>
          <a:p>
            <a:r>
              <a:rPr lang="es-ES" dirty="0" smtClean="0">
                <a:solidFill>
                  <a:schemeClr val="bg2">
                    <a:lumMod val="25000"/>
                  </a:schemeClr>
                </a:solidFill>
              </a:rPr>
              <a:t> </a:t>
            </a:r>
            <a:r>
              <a:rPr lang="es-ES" dirty="0" smtClean="0">
                <a:solidFill>
                  <a:schemeClr val="bg2">
                    <a:lumMod val="25000"/>
                  </a:schemeClr>
                </a:solidFill>
              </a:rPr>
              <a:t>     información </a:t>
            </a:r>
            <a:r>
              <a:rPr lang="es-ES" dirty="0" smtClean="0">
                <a:solidFill>
                  <a:schemeClr val="bg2">
                    <a:lumMod val="25000"/>
                  </a:schemeClr>
                </a:solidFill>
              </a:rPr>
              <a:t>específica de numeración urbana por predio, y </a:t>
            </a:r>
            <a:r>
              <a:rPr lang="es-ES" dirty="0" smtClean="0">
                <a:solidFill>
                  <a:schemeClr val="bg2">
                    <a:lumMod val="25000"/>
                  </a:schemeClr>
                </a:solidFill>
              </a:rPr>
              <a:t>por</a:t>
            </a:r>
          </a:p>
          <a:p>
            <a:r>
              <a:rPr lang="es-ES" dirty="0" smtClean="0">
                <a:solidFill>
                  <a:schemeClr val="bg2">
                    <a:lumMod val="25000"/>
                  </a:schemeClr>
                </a:solidFill>
              </a:rPr>
              <a:t> </a:t>
            </a:r>
            <a:r>
              <a:rPr lang="es-ES" dirty="0" smtClean="0">
                <a:solidFill>
                  <a:schemeClr val="bg2">
                    <a:lumMod val="25000"/>
                  </a:schemeClr>
                </a:solidFill>
              </a:rPr>
              <a:t>     nomenclatura </a:t>
            </a:r>
            <a:r>
              <a:rPr lang="es-ES" dirty="0" smtClean="0">
                <a:solidFill>
                  <a:schemeClr val="bg2">
                    <a:lumMod val="25000"/>
                  </a:schemeClr>
                </a:solidFill>
              </a:rPr>
              <a:t>de la estructura vial del total de la mancha urbana. </a:t>
            </a:r>
            <a:endParaRPr lang="en-US" dirty="0" smtClean="0">
              <a:solidFill>
                <a:schemeClr val="bg2">
                  <a:lumMod val="25000"/>
                </a:schemeClr>
              </a:solidFill>
            </a:endParaRPr>
          </a:p>
          <a:p>
            <a:r>
              <a:rPr lang="es-ES" dirty="0" smtClean="0">
                <a:solidFill>
                  <a:schemeClr val="bg2">
                    <a:lumMod val="25000"/>
                  </a:schemeClr>
                </a:solidFill>
              </a:rPr>
              <a:t>3.- Manejar criterios de definición y aplicación de la nomenclatura </a:t>
            </a:r>
            <a:r>
              <a:rPr lang="es-ES" dirty="0" smtClean="0">
                <a:solidFill>
                  <a:schemeClr val="bg2">
                    <a:lumMod val="25000"/>
                  </a:schemeClr>
                </a:solidFill>
              </a:rPr>
              <a:t>y</a:t>
            </a:r>
          </a:p>
          <a:p>
            <a:r>
              <a:rPr lang="es-ES" dirty="0" smtClean="0">
                <a:solidFill>
                  <a:schemeClr val="bg2">
                    <a:lumMod val="25000"/>
                  </a:schemeClr>
                </a:solidFill>
              </a:rPr>
              <a:t> </a:t>
            </a:r>
            <a:r>
              <a:rPr lang="es-ES" dirty="0" smtClean="0">
                <a:solidFill>
                  <a:schemeClr val="bg2">
                    <a:lumMod val="25000"/>
                  </a:schemeClr>
                </a:solidFill>
              </a:rPr>
              <a:t>     numeración </a:t>
            </a:r>
            <a:r>
              <a:rPr lang="es-ES" dirty="0" smtClean="0">
                <a:solidFill>
                  <a:schemeClr val="bg2">
                    <a:lumMod val="25000"/>
                  </a:schemeClr>
                </a:solidFill>
              </a:rPr>
              <a:t>oficial.</a:t>
            </a:r>
            <a:endParaRPr lang="en-US" dirty="0" smtClean="0">
              <a:solidFill>
                <a:schemeClr val="bg2">
                  <a:lumMod val="25000"/>
                </a:schemeClr>
              </a:solidFill>
            </a:endParaRPr>
          </a:p>
          <a:p>
            <a:r>
              <a:rPr lang="es-ES" dirty="0" smtClean="0">
                <a:solidFill>
                  <a:schemeClr val="bg2">
                    <a:lumMod val="25000"/>
                  </a:schemeClr>
                </a:solidFill>
              </a:rPr>
              <a:t>4.- Generar un planteamiento de solución del problema </a:t>
            </a:r>
            <a:r>
              <a:rPr lang="es-ES" dirty="0" smtClean="0">
                <a:solidFill>
                  <a:schemeClr val="bg2">
                    <a:lumMod val="25000"/>
                  </a:schemeClr>
                </a:solidFill>
              </a:rPr>
              <a:t>de</a:t>
            </a:r>
          </a:p>
          <a:p>
            <a:r>
              <a:rPr lang="es-ES" dirty="0" smtClean="0">
                <a:solidFill>
                  <a:schemeClr val="bg2">
                    <a:lumMod val="25000"/>
                  </a:schemeClr>
                </a:solidFill>
              </a:rPr>
              <a:t> </a:t>
            </a:r>
            <a:r>
              <a:rPr lang="es-ES" dirty="0" smtClean="0">
                <a:solidFill>
                  <a:schemeClr val="bg2">
                    <a:lumMod val="25000"/>
                  </a:schemeClr>
                </a:solidFill>
              </a:rPr>
              <a:t>     irregularidades </a:t>
            </a:r>
            <a:r>
              <a:rPr lang="es-ES" dirty="0" smtClean="0">
                <a:solidFill>
                  <a:schemeClr val="bg2">
                    <a:lumMod val="25000"/>
                  </a:schemeClr>
                </a:solidFill>
              </a:rPr>
              <a:t>en la estructura de numeración y nomenclatura.</a:t>
            </a:r>
            <a:endParaRPr lang="en-US" dirty="0" smtClean="0">
              <a:solidFill>
                <a:schemeClr val="bg2">
                  <a:lumMod val="25000"/>
                </a:schemeClr>
              </a:solidFill>
            </a:endParaRPr>
          </a:p>
          <a:p>
            <a:r>
              <a:rPr lang="es-ES" dirty="0" smtClean="0">
                <a:solidFill>
                  <a:schemeClr val="bg2">
                    <a:lumMod val="25000"/>
                  </a:schemeClr>
                </a:solidFill>
              </a:rPr>
              <a:t>5.- Proponer la elaboración de un Reglamento Oficial de Nomenclatura </a:t>
            </a:r>
            <a:r>
              <a:rPr lang="es-ES" dirty="0" smtClean="0">
                <a:solidFill>
                  <a:schemeClr val="bg2">
                    <a:lumMod val="25000"/>
                  </a:schemeClr>
                </a:solidFill>
              </a:rPr>
              <a:t>y</a:t>
            </a:r>
          </a:p>
          <a:p>
            <a:r>
              <a:rPr lang="es-ES" dirty="0" smtClean="0">
                <a:solidFill>
                  <a:schemeClr val="bg2">
                    <a:lumMod val="25000"/>
                  </a:schemeClr>
                </a:solidFill>
              </a:rPr>
              <a:t> </a:t>
            </a:r>
            <a:r>
              <a:rPr lang="es-ES" dirty="0" smtClean="0">
                <a:solidFill>
                  <a:schemeClr val="bg2">
                    <a:lumMod val="25000"/>
                  </a:schemeClr>
                </a:solidFill>
              </a:rPr>
              <a:t>     Numeración </a:t>
            </a:r>
            <a:r>
              <a:rPr lang="es-ES" dirty="0" smtClean="0">
                <a:solidFill>
                  <a:schemeClr val="bg2">
                    <a:lumMod val="25000"/>
                  </a:schemeClr>
                </a:solidFill>
              </a:rPr>
              <a:t>de las calles del Municipio de Juárez, como </a:t>
            </a:r>
            <a:r>
              <a:rPr lang="es-ES" dirty="0" smtClean="0">
                <a:solidFill>
                  <a:schemeClr val="bg2">
                    <a:lumMod val="25000"/>
                  </a:schemeClr>
                </a:solidFill>
              </a:rPr>
              <a:t>estrategia</a:t>
            </a:r>
          </a:p>
          <a:p>
            <a:r>
              <a:rPr lang="es-ES" dirty="0" smtClean="0">
                <a:solidFill>
                  <a:schemeClr val="bg2">
                    <a:lumMod val="25000"/>
                  </a:schemeClr>
                </a:solidFill>
              </a:rPr>
              <a:t> </a:t>
            </a:r>
            <a:r>
              <a:rPr lang="es-ES" dirty="0" smtClean="0">
                <a:solidFill>
                  <a:schemeClr val="bg2">
                    <a:lumMod val="25000"/>
                  </a:schemeClr>
                </a:solidFill>
              </a:rPr>
              <a:t>     para </a:t>
            </a:r>
            <a:r>
              <a:rPr lang="es-ES" dirty="0" smtClean="0">
                <a:solidFill>
                  <a:schemeClr val="bg2">
                    <a:lumMod val="25000"/>
                  </a:schemeClr>
                </a:solidFill>
              </a:rPr>
              <a:t>establecer los lineamientos, criterios y procedimientos, para </a:t>
            </a:r>
            <a:r>
              <a:rPr lang="es-ES" dirty="0" smtClean="0">
                <a:solidFill>
                  <a:schemeClr val="bg2">
                    <a:lumMod val="25000"/>
                  </a:schemeClr>
                </a:solidFill>
              </a:rPr>
              <a:t>la</a:t>
            </a:r>
          </a:p>
          <a:p>
            <a:r>
              <a:rPr lang="es-ES" dirty="0" smtClean="0">
                <a:solidFill>
                  <a:schemeClr val="bg2">
                    <a:lumMod val="25000"/>
                  </a:schemeClr>
                </a:solidFill>
              </a:rPr>
              <a:t> </a:t>
            </a:r>
            <a:r>
              <a:rPr lang="es-ES" dirty="0" smtClean="0">
                <a:solidFill>
                  <a:schemeClr val="bg2">
                    <a:lumMod val="25000"/>
                  </a:schemeClr>
                </a:solidFill>
              </a:rPr>
              <a:t>     regularización </a:t>
            </a:r>
            <a:r>
              <a:rPr lang="es-ES" dirty="0" smtClean="0">
                <a:solidFill>
                  <a:schemeClr val="bg2">
                    <a:lumMod val="25000"/>
                  </a:schemeClr>
                </a:solidFill>
              </a:rPr>
              <a:t>y estandarización de los procesos de </a:t>
            </a:r>
            <a:r>
              <a:rPr lang="es-ES" dirty="0" smtClean="0">
                <a:solidFill>
                  <a:schemeClr val="bg2">
                    <a:lumMod val="25000"/>
                  </a:schemeClr>
                </a:solidFill>
              </a:rPr>
              <a:t>administración</a:t>
            </a:r>
          </a:p>
          <a:p>
            <a:r>
              <a:rPr lang="es-ES" dirty="0" smtClean="0">
                <a:solidFill>
                  <a:schemeClr val="bg2">
                    <a:lumMod val="25000"/>
                  </a:schemeClr>
                </a:solidFill>
              </a:rPr>
              <a:t> </a:t>
            </a:r>
            <a:r>
              <a:rPr lang="es-ES" dirty="0" smtClean="0">
                <a:solidFill>
                  <a:schemeClr val="bg2">
                    <a:lumMod val="25000"/>
                  </a:schemeClr>
                </a:solidFill>
              </a:rPr>
              <a:t>     de </a:t>
            </a:r>
            <a:r>
              <a:rPr lang="es-ES" dirty="0" smtClean="0">
                <a:solidFill>
                  <a:schemeClr val="bg2">
                    <a:lumMod val="25000"/>
                  </a:schemeClr>
                </a:solidFill>
              </a:rPr>
              <a:t>la nomenclatura urbana, y la correcta aplicación en </a:t>
            </a:r>
            <a:r>
              <a:rPr lang="es-ES" dirty="0" smtClean="0">
                <a:solidFill>
                  <a:schemeClr val="bg2">
                    <a:lumMod val="25000"/>
                  </a:schemeClr>
                </a:solidFill>
              </a:rPr>
              <a:t>la</a:t>
            </a:r>
          </a:p>
          <a:p>
            <a:r>
              <a:rPr lang="es-ES" dirty="0" smtClean="0">
                <a:solidFill>
                  <a:schemeClr val="bg2">
                    <a:lumMod val="25000"/>
                  </a:schemeClr>
                </a:solidFill>
              </a:rPr>
              <a:t> </a:t>
            </a:r>
            <a:r>
              <a:rPr lang="es-ES" dirty="0" smtClean="0">
                <a:solidFill>
                  <a:schemeClr val="bg2">
                    <a:lumMod val="25000"/>
                  </a:schemeClr>
                </a:solidFill>
              </a:rPr>
              <a:t>     Administración </a:t>
            </a:r>
            <a:r>
              <a:rPr lang="es-ES" dirty="0" smtClean="0">
                <a:solidFill>
                  <a:schemeClr val="bg2">
                    <a:lumMod val="25000"/>
                  </a:schemeClr>
                </a:solidFill>
              </a:rPr>
              <a:t>del desarrollo urbano del Municipio de Juárez.</a:t>
            </a:r>
            <a:endParaRPr lang="en-US" dirty="0" smtClean="0">
              <a:solidFill>
                <a:schemeClr val="bg2">
                  <a:lumMod val="25000"/>
                </a:schemeClr>
              </a:solidFill>
            </a:endParaRPr>
          </a:p>
          <a:p>
            <a:endParaRPr lang="es-ES" dirty="0" smtClean="0">
              <a:solidFill>
                <a:schemeClr val="bg2">
                  <a:lumMod val="25000"/>
                </a:schemeClr>
              </a:solidFill>
            </a:endParaRPr>
          </a:p>
          <a:p>
            <a:endParaRPr lang="en-US" dirty="0" smtClean="0">
              <a:solidFill>
                <a:schemeClr val="bg2">
                  <a:lumMod val="25000"/>
                </a:schemeClr>
              </a:solidFill>
            </a:endParaRPr>
          </a:p>
          <a:p>
            <a:endParaRPr lang="es-MX" dirty="0"/>
          </a:p>
        </p:txBody>
      </p:sp>
      <p:sp>
        <p:nvSpPr>
          <p:cNvPr id="12" name="TextBox 11"/>
          <p:cNvSpPr txBox="1"/>
          <p:nvPr/>
        </p:nvSpPr>
        <p:spPr>
          <a:xfrm>
            <a:off x="899592" y="764704"/>
            <a:ext cx="2736304" cy="400110"/>
          </a:xfrm>
          <a:prstGeom prst="rect">
            <a:avLst/>
          </a:prstGeom>
          <a:noFill/>
        </p:spPr>
        <p:txBody>
          <a:bodyPr wrap="square" rtlCol="0">
            <a:spAutoFit/>
          </a:bodyPr>
          <a:lstStyle/>
          <a:p>
            <a:pPr lvl="0"/>
            <a:r>
              <a:rPr lang="es-ES" sz="2000" b="1" dirty="0" smtClean="0">
                <a:solidFill>
                  <a:schemeClr val="bg2">
                    <a:lumMod val="25000"/>
                  </a:schemeClr>
                </a:solidFill>
              </a:rPr>
              <a:t>OBJETIVO: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11" name="TextBox 10"/>
          <p:cNvSpPr txBox="1"/>
          <p:nvPr/>
        </p:nvSpPr>
        <p:spPr>
          <a:xfrm>
            <a:off x="323528" y="1196752"/>
            <a:ext cx="8577100" cy="5632311"/>
          </a:xfrm>
          <a:prstGeom prst="rect">
            <a:avLst/>
          </a:prstGeom>
          <a:noFill/>
        </p:spPr>
        <p:txBody>
          <a:bodyPr wrap="square" rtlCol="0">
            <a:spAutoFit/>
          </a:bodyPr>
          <a:lstStyle/>
          <a:p>
            <a:r>
              <a:rPr lang="es-ES_tradnl" dirty="0" smtClean="0">
                <a:solidFill>
                  <a:schemeClr val="bg2">
                    <a:lumMod val="25000"/>
                  </a:schemeClr>
                </a:solidFill>
              </a:rPr>
              <a:t>Para atender la magnitud de la </a:t>
            </a:r>
            <a:endParaRPr lang="es-ES_tradnl" dirty="0" smtClean="0">
              <a:solidFill>
                <a:schemeClr val="bg2">
                  <a:lumMod val="25000"/>
                </a:schemeClr>
              </a:solidFill>
            </a:endParaRPr>
          </a:p>
          <a:p>
            <a:r>
              <a:rPr lang="es-ES_tradnl" dirty="0" smtClean="0">
                <a:solidFill>
                  <a:schemeClr val="bg2">
                    <a:lumMod val="25000"/>
                  </a:schemeClr>
                </a:solidFill>
              </a:rPr>
              <a:t>problemática </a:t>
            </a:r>
            <a:r>
              <a:rPr lang="es-ES_tradnl" dirty="0" smtClean="0">
                <a:solidFill>
                  <a:schemeClr val="bg2">
                    <a:lumMod val="25000"/>
                  </a:schemeClr>
                </a:solidFill>
              </a:rPr>
              <a:t>planteada en este </a:t>
            </a:r>
          </a:p>
          <a:p>
            <a:r>
              <a:rPr lang="es-ES_tradnl" dirty="0" smtClean="0">
                <a:solidFill>
                  <a:schemeClr val="bg2">
                    <a:lumMod val="25000"/>
                  </a:schemeClr>
                </a:solidFill>
              </a:rPr>
              <a:t>proyecto, se ha considerado </a:t>
            </a:r>
            <a:r>
              <a:rPr lang="es-ES_tradnl" dirty="0" smtClean="0">
                <a:solidFill>
                  <a:schemeClr val="bg2">
                    <a:lumMod val="25000"/>
                  </a:schemeClr>
                </a:solidFill>
              </a:rPr>
              <a:t>realizar </a:t>
            </a:r>
          </a:p>
          <a:p>
            <a:r>
              <a:rPr lang="es-ES_tradnl" dirty="0" smtClean="0">
                <a:solidFill>
                  <a:schemeClr val="bg2">
                    <a:lumMod val="25000"/>
                  </a:schemeClr>
                </a:solidFill>
              </a:rPr>
              <a:t>una </a:t>
            </a:r>
            <a:r>
              <a:rPr lang="es-ES_tradnl" dirty="0" smtClean="0">
                <a:solidFill>
                  <a:schemeClr val="bg2">
                    <a:lumMod val="25000"/>
                  </a:schemeClr>
                </a:solidFill>
              </a:rPr>
              <a:t>prospección en </a:t>
            </a:r>
            <a:r>
              <a:rPr lang="es-ES_tradnl" dirty="0" smtClean="0">
                <a:solidFill>
                  <a:schemeClr val="bg2">
                    <a:lumMod val="25000"/>
                  </a:schemeClr>
                </a:solidFill>
              </a:rPr>
              <a:t>campo </a:t>
            </a:r>
            <a:r>
              <a:rPr lang="es-ES_tradnl" dirty="0" smtClean="0">
                <a:solidFill>
                  <a:schemeClr val="bg2">
                    <a:lumMod val="25000"/>
                  </a:schemeClr>
                </a:solidFill>
              </a:rPr>
              <a:t>y en </a:t>
            </a:r>
            <a:r>
              <a:rPr lang="es-ES_tradnl" dirty="0" smtClean="0">
                <a:solidFill>
                  <a:schemeClr val="bg2">
                    <a:lumMod val="25000"/>
                  </a:schemeClr>
                </a:solidFill>
              </a:rPr>
              <a:t>gabinete</a:t>
            </a:r>
          </a:p>
          <a:p>
            <a:r>
              <a:rPr lang="es-ES_tradnl" dirty="0" smtClean="0">
                <a:solidFill>
                  <a:schemeClr val="bg2">
                    <a:lumMod val="25000"/>
                  </a:schemeClr>
                </a:solidFill>
              </a:rPr>
              <a:t>de </a:t>
            </a:r>
            <a:r>
              <a:rPr lang="es-ES_tradnl" dirty="0" smtClean="0">
                <a:solidFill>
                  <a:schemeClr val="bg2">
                    <a:lumMod val="25000"/>
                  </a:schemeClr>
                </a:solidFill>
              </a:rPr>
              <a:t>una </a:t>
            </a:r>
            <a:r>
              <a:rPr lang="es-ES_tradnl" dirty="0" smtClean="0">
                <a:solidFill>
                  <a:schemeClr val="bg2">
                    <a:lumMod val="25000"/>
                  </a:schemeClr>
                </a:solidFill>
              </a:rPr>
              <a:t>superficie </a:t>
            </a:r>
            <a:r>
              <a:rPr lang="es-ES_tradnl" dirty="0" smtClean="0">
                <a:solidFill>
                  <a:schemeClr val="bg2">
                    <a:lumMod val="25000"/>
                  </a:schemeClr>
                </a:solidFill>
              </a:rPr>
              <a:t>que comprende un </a:t>
            </a:r>
            <a:r>
              <a:rPr lang="es-ES_tradnl" dirty="0" smtClean="0">
                <a:solidFill>
                  <a:schemeClr val="bg2">
                    <a:lumMod val="25000"/>
                  </a:schemeClr>
                </a:solidFill>
              </a:rPr>
              <a:t>total </a:t>
            </a:r>
          </a:p>
          <a:p>
            <a:r>
              <a:rPr lang="es-ES_tradnl" dirty="0" smtClean="0">
                <a:solidFill>
                  <a:schemeClr val="bg2">
                    <a:lumMod val="25000"/>
                  </a:schemeClr>
                </a:solidFill>
              </a:rPr>
              <a:t>de </a:t>
            </a:r>
            <a:r>
              <a:rPr lang="es-ES_tradnl" dirty="0" smtClean="0">
                <a:solidFill>
                  <a:schemeClr val="bg2">
                    <a:lumMod val="25000"/>
                  </a:schemeClr>
                </a:solidFill>
              </a:rPr>
              <a:t>5,850 kilómetros </a:t>
            </a:r>
            <a:r>
              <a:rPr lang="es-ES_tradnl" dirty="0" smtClean="0">
                <a:solidFill>
                  <a:schemeClr val="bg2">
                    <a:lumMod val="25000"/>
                  </a:schemeClr>
                </a:solidFill>
              </a:rPr>
              <a:t>lineales de </a:t>
            </a:r>
            <a:r>
              <a:rPr lang="es-ES_tradnl" dirty="0" smtClean="0">
                <a:solidFill>
                  <a:schemeClr val="bg2">
                    <a:lumMod val="25000"/>
                  </a:schemeClr>
                </a:solidFill>
              </a:rPr>
              <a:t>vías </a:t>
            </a:r>
            <a:endParaRPr lang="es-ES_tradnl" dirty="0" smtClean="0">
              <a:solidFill>
                <a:schemeClr val="bg2">
                  <a:lumMod val="25000"/>
                </a:schemeClr>
              </a:solidFill>
            </a:endParaRPr>
          </a:p>
          <a:p>
            <a:r>
              <a:rPr lang="es-ES_tradnl" dirty="0" smtClean="0">
                <a:solidFill>
                  <a:schemeClr val="bg2">
                    <a:lumMod val="25000"/>
                  </a:schemeClr>
                </a:solidFill>
              </a:rPr>
              <a:t>públicas </a:t>
            </a:r>
            <a:r>
              <a:rPr lang="es-ES_tradnl" dirty="0" smtClean="0">
                <a:solidFill>
                  <a:schemeClr val="bg2">
                    <a:lumMod val="25000"/>
                  </a:schemeClr>
                </a:solidFill>
              </a:rPr>
              <a:t>aproximadamente, </a:t>
            </a:r>
            <a:r>
              <a:rPr lang="es-ES_tradnl" dirty="0" smtClean="0">
                <a:solidFill>
                  <a:schemeClr val="bg2">
                    <a:lumMod val="25000"/>
                  </a:schemeClr>
                </a:solidFill>
              </a:rPr>
              <a:t>dentro </a:t>
            </a:r>
            <a:r>
              <a:rPr lang="es-ES_tradnl" dirty="0" smtClean="0">
                <a:solidFill>
                  <a:schemeClr val="bg2">
                    <a:lumMod val="25000"/>
                  </a:schemeClr>
                </a:solidFill>
              </a:rPr>
              <a:t>de los </a:t>
            </a:r>
            <a:endParaRPr lang="es-ES_tradnl" dirty="0" smtClean="0">
              <a:solidFill>
                <a:schemeClr val="bg2">
                  <a:lumMod val="25000"/>
                </a:schemeClr>
              </a:solidFill>
            </a:endParaRPr>
          </a:p>
          <a:p>
            <a:r>
              <a:rPr lang="es-ES_tradnl" dirty="0" smtClean="0">
                <a:solidFill>
                  <a:schemeClr val="bg2">
                    <a:lumMod val="25000"/>
                  </a:schemeClr>
                </a:solidFill>
              </a:rPr>
              <a:t>cuales </a:t>
            </a:r>
            <a:r>
              <a:rPr lang="es-ES_tradnl" dirty="0" smtClean="0">
                <a:solidFill>
                  <a:schemeClr val="bg2">
                    <a:lumMod val="25000"/>
                  </a:schemeClr>
                </a:solidFill>
              </a:rPr>
              <a:t>se insertan </a:t>
            </a:r>
            <a:r>
              <a:rPr lang="es-ES_tradnl" dirty="0" smtClean="0">
                <a:solidFill>
                  <a:schemeClr val="bg2">
                    <a:lumMod val="25000"/>
                  </a:schemeClr>
                </a:solidFill>
              </a:rPr>
              <a:t>alrededor </a:t>
            </a:r>
            <a:r>
              <a:rPr lang="es-ES_tradnl" dirty="0" smtClean="0">
                <a:solidFill>
                  <a:schemeClr val="bg2">
                    <a:lumMod val="25000"/>
                  </a:schemeClr>
                </a:solidFill>
              </a:rPr>
              <a:t>de 452,000 </a:t>
            </a:r>
            <a:endParaRPr lang="es-ES_tradnl" dirty="0" smtClean="0">
              <a:solidFill>
                <a:schemeClr val="bg2">
                  <a:lumMod val="25000"/>
                </a:schemeClr>
              </a:solidFill>
            </a:endParaRPr>
          </a:p>
          <a:p>
            <a:r>
              <a:rPr lang="es-ES_tradnl" dirty="0" smtClean="0">
                <a:solidFill>
                  <a:schemeClr val="bg2">
                    <a:lumMod val="25000"/>
                  </a:schemeClr>
                </a:solidFill>
              </a:rPr>
              <a:t>predios </a:t>
            </a:r>
            <a:r>
              <a:rPr lang="es-ES_tradnl" dirty="0" smtClean="0">
                <a:solidFill>
                  <a:schemeClr val="bg2">
                    <a:lumMod val="25000"/>
                  </a:schemeClr>
                </a:solidFill>
              </a:rPr>
              <a:t>y </a:t>
            </a:r>
            <a:r>
              <a:rPr lang="es-ES_tradnl" dirty="0" smtClean="0">
                <a:solidFill>
                  <a:schemeClr val="bg2">
                    <a:lumMod val="25000"/>
                  </a:schemeClr>
                </a:solidFill>
              </a:rPr>
              <a:t>cerca </a:t>
            </a:r>
            <a:r>
              <a:rPr lang="es-ES_tradnl" dirty="0" smtClean="0">
                <a:solidFill>
                  <a:schemeClr val="bg2">
                    <a:lumMod val="25000"/>
                  </a:schemeClr>
                </a:solidFill>
              </a:rPr>
              <a:t>de 9</a:t>
            </a:r>
            <a:r>
              <a:rPr lang="es-MX" dirty="0" smtClean="0">
                <a:solidFill>
                  <a:schemeClr val="bg2">
                    <a:lumMod val="25000"/>
                  </a:schemeClr>
                </a:solidFill>
              </a:rPr>
              <a:t>,350 nombres de </a:t>
            </a:r>
            <a:endParaRPr lang="es-MX" dirty="0" smtClean="0">
              <a:solidFill>
                <a:schemeClr val="bg2">
                  <a:lumMod val="25000"/>
                </a:schemeClr>
              </a:solidFill>
            </a:endParaRPr>
          </a:p>
          <a:p>
            <a:r>
              <a:rPr lang="es-MX" dirty="0" smtClean="0">
                <a:solidFill>
                  <a:schemeClr val="bg2">
                    <a:lumMod val="25000"/>
                  </a:schemeClr>
                </a:solidFill>
              </a:rPr>
              <a:t>calles </a:t>
            </a:r>
            <a:r>
              <a:rPr lang="es-ES_tradnl" dirty="0" smtClean="0">
                <a:solidFill>
                  <a:schemeClr val="bg2">
                    <a:lumMod val="25000"/>
                  </a:schemeClr>
                </a:solidFill>
              </a:rPr>
              <a:t>que </a:t>
            </a:r>
            <a:r>
              <a:rPr lang="es-ES_tradnl" dirty="0" smtClean="0">
                <a:solidFill>
                  <a:schemeClr val="bg2">
                    <a:lumMod val="25000"/>
                  </a:schemeClr>
                </a:solidFill>
              </a:rPr>
              <a:t>conforman la mayor parte de </a:t>
            </a:r>
            <a:endParaRPr lang="es-ES_tradnl" dirty="0" smtClean="0">
              <a:solidFill>
                <a:schemeClr val="bg2">
                  <a:lumMod val="25000"/>
                </a:schemeClr>
              </a:solidFill>
            </a:endParaRPr>
          </a:p>
          <a:p>
            <a:r>
              <a:rPr lang="es-ES_tradnl" dirty="0" smtClean="0">
                <a:solidFill>
                  <a:schemeClr val="bg2">
                    <a:lumMod val="25000"/>
                  </a:schemeClr>
                </a:solidFill>
              </a:rPr>
              <a:t>la </a:t>
            </a:r>
            <a:r>
              <a:rPr lang="es-ES_tradnl" dirty="0" smtClean="0">
                <a:solidFill>
                  <a:schemeClr val="bg2">
                    <a:lumMod val="25000"/>
                  </a:schemeClr>
                </a:solidFill>
              </a:rPr>
              <a:t>estructura urbana, las cuales </a:t>
            </a:r>
            <a:r>
              <a:rPr lang="es-ES_tradnl" dirty="0" smtClean="0">
                <a:solidFill>
                  <a:schemeClr val="bg2">
                    <a:lumMod val="25000"/>
                  </a:schemeClr>
                </a:solidFill>
              </a:rPr>
              <a:t>ya </a:t>
            </a:r>
            <a:r>
              <a:rPr lang="es-ES_tradnl" dirty="0" smtClean="0">
                <a:solidFill>
                  <a:schemeClr val="bg2">
                    <a:lumMod val="25000"/>
                  </a:schemeClr>
                </a:solidFill>
              </a:rPr>
              <a:t>se </a:t>
            </a:r>
            <a:endParaRPr lang="es-ES_tradnl" dirty="0" smtClean="0">
              <a:solidFill>
                <a:schemeClr val="bg2">
                  <a:lumMod val="25000"/>
                </a:schemeClr>
              </a:solidFill>
            </a:endParaRPr>
          </a:p>
          <a:p>
            <a:r>
              <a:rPr lang="es-ES_tradnl" dirty="0" smtClean="0">
                <a:solidFill>
                  <a:schemeClr val="bg2">
                    <a:lumMod val="25000"/>
                  </a:schemeClr>
                </a:solidFill>
              </a:rPr>
              <a:t>encuentran </a:t>
            </a:r>
            <a:r>
              <a:rPr lang="es-ES_tradnl" dirty="0" smtClean="0">
                <a:solidFill>
                  <a:schemeClr val="bg2">
                    <a:lumMod val="25000"/>
                  </a:schemeClr>
                </a:solidFill>
              </a:rPr>
              <a:t>en su mayoría </a:t>
            </a:r>
            <a:r>
              <a:rPr lang="es-ES_tradnl" dirty="0" smtClean="0">
                <a:solidFill>
                  <a:schemeClr val="bg2">
                    <a:lumMod val="25000"/>
                  </a:schemeClr>
                </a:solidFill>
              </a:rPr>
              <a:t>plasmadas </a:t>
            </a:r>
            <a:r>
              <a:rPr lang="es-ES_tradnl" dirty="0" smtClean="0">
                <a:solidFill>
                  <a:schemeClr val="bg2">
                    <a:lumMod val="25000"/>
                  </a:schemeClr>
                </a:solidFill>
              </a:rPr>
              <a:t>en </a:t>
            </a:r>
            <a:endParaRPr lang="es-ES_tradnl" dirty="0" smtClean="0">
              <a:solidFill>
                <a:schemeClr val="bg2">
                  <a:lumMod val="25000"/>
                </a:schemeClr>
              </a:solidFill>
            </a:endParaRPr>
          </a:p>
          <a:p>
            <a:r>
              <a:rPr lang="es-ES_tradnl" dirty="0" smtClean="0">
                <a:solidFill>
                  <a:schemeClr val="bg2">
                    <a:lumMod val="25000"/>
                  </a:schemeClr>
                </a:solidFill>
              </a:rPr>
              <a:t>una </a:t>
            </a:r>
            <a:r>
              <a:rPr lang="es-ES_tradnl" dirty="0" smtClean="0">
                <a:solidFill>
                  <a:schemeClr val="bg2">
                    <a:lumMod val="25000"/>
                  </a:schemeClr>
                </a:solidFill>
              </a:rPr>
              <a:t>cartografía digital </a:t>
            </a:r>
            <a:r>
              <a:rPr lang="es-ES_tradnl" dirty="0" smtClean="0">
                <a:solidFill>
                  <a:schemeClr val="bg2">
                    <a:lumMod val="25000"/>
                  </a:schemeClr>
                </a:solidFill>
              </a:rPr>
              <a:t>elaborada </a:t>
            </a:r>
            <a:r>
              <a:rPr lang="es-ES_tradnl" dirty="0" smtClean="0">
                <a:solidFill>
                  <a:schemeClr val="bg2">
                    <a:lumMod val="25000"/>
                  </a:schemeClr>
                </a:solidFill>
              </a:rPr>
              <a:t>por el </a:t>
            </a:r>
            <a:endParaRPr lang="es-ES_tradnl" dirty="0" smtClean="0">
              <a:solidFill>
                <a:schemeClr val="bg2">
                  <a:lumMod val="25000"/>
                </a:schemeClr>
              </a:solidFill>
            </a:endParaRPr>
          </a:p>
          <a:p>
            <a:r>
              <a:rPr lang="es-ES_tradnl" dirty="0" smtClean="0">
                <a:solidFill>
                  <a:schemeClr val="bg2">
                    <a:lumMod val="25000"/>
                  </a:schemeClr>
                </a:solidFill>
              </a:rPr>
              <a:t>Instituto </a:t>
            </a:r>
            <a:r>
              <a:rPr lang="es-ES_tradnl" dirty="0" smtClean="0">
                <a:solidFill>
                  <a:schemeClr val="bg2">
                    <a:lumMod val="25000"/>
                  </a:schemeClr>
                </a:solidFill>
              </a:rPr>
              <a:t>Municipal de Investigación y </a:t>
            </a:r>
            <a:endParaRPr lang="es-ES_tradnl" dirty="0" smtClean="0">
              <a:solidFill>
                <a:schemeClr val="bg2">
                  <a:lumMod val="25000"/>
                </a:schemeClr>
              </a:solidFill>
            </a:endParaRPr>
          </a:p>
          <a:p>
            <a:r>
              <a:rPr lang="es-ES_tradnl" dirty="0" smtClean="0">
                <a:solidFill>
                  <a:schemeClr val="bg2">
                    <a:lumMod val="25000"/>
                  </a:schemeClr>
                </a:solidFill>
              </a:rPr>
              <a:t>Planeación</a:t>
            </a:r>
            <a:r>
              <a:rPr lang="es-ES_tradnl" dirty="0" smtClean="0">
                <a:solidFill>
                  <a:schemeClr val="bg2">
                    <a:lumMod val="25000"/>
                  </a:schemeClr>
                </a:solidFill>
              </a:rPr>
              <a:t>, misma que está basada en </a:t>
            </a:r>
            <a:r>
              <a:rPr lang="es-ES_tradnl" dirty="0" smtClean="0">
                <a:solidFill>
                  <a:schemeClr val="bg2">
                    <a:lumMod val="25000"/>
                  </a:schemeClr>
                </a:solidFill>
              </a:rPr>
              <a:t>los</a:t>
            </a:r>
          </a:p>
          <a:p>
            <a:r>
              <a:rPr lang="es-ES_tradnl" dirty="0" smtClean="0">
                <a:solidFill>
                  <a:schemeClr val="bg2">
                    <a:lumMod val="25000"/>
                  </a:schemeClr>
                </a:solidFill>
              </a:rPr>
              <a:t>registros </a:t>
            </a:r>
            <a:r>
              <a:rPr lang="es-ES_tradnl" dirty="0" smtClean="0">
                <a:solidFill>
                  <a:schemeClr val="bg2">
                    <a:lumMod val="25000"/>
                  </a:schemeClr>
                </a:solidFill>
              </a:rPr>
              <a:t>parcelarios asignados por la </a:t>
            </a:r>
            <a:endParaRPr lang="es-ES_tradnl" dirty="0" smtClean="0">
              <a:solidFill>
                <a:schemeClr val="bg2">
                  <a:lumMod val="25000"/>
                </a:schemeClr>
              </a:solidFill>
            </a:endParaRPr>
          </a:p>
          <a:p>
            <a:r>
              <a:rPr lang="es-ES_tradnl" dirty="0" smtClean="0">
                <a:solidFill>
                  <a:schemeClr val="bg2">
                    <a:lumMod val="25000"/>
                  </a:schemeClr>
                </a:solidFill>
              </a:rPr>
              <a:t>Dirección </a:t>
            </a:r>
            <a:r>
              <a:rPr lang="es-ES_tradnl" dirty="0" smtClean="0">
                <a:solidFill>
                  <a:schemeClr val="bg2">
                    <a:lumMod val="25000"/>
                  </a:schemeClr>
                </a:solidFill>
              </a:rPr>
              <a:t>de Catastro Municipal</a:t>
            </a:r>
            <a:endParaRPr lang="en-US" dirty="0" smtClean="0">
              <a:solidFill>
                <a:schemeClr val="bg2">
                  <a:lumMod val="25000"/>
                </a:schemeClr>
              </a:solidFill>
            </a:endParaRPr>
          </a:p>
          <a:p>
            <a:endParaRPr lang="es-ES" dirty="0" smtClean="0">
              <a:solidFill>
                <a:schemeClr val="bg2">
                  <a:lumMod val="25000"/>
                </a:schemeClr>
              </a:solidFill>
            </a:endParaRPr>
          </a:p>
          <a:p>
            <a:endParaRPr lang="en-US" dirty="0" smtClean="0">
              <a:solidFill>
                <a:schemeClr val="bg2">
                  <a:lumMod val="25000"/>
                </a:schemeClr>
              </a:solidFill>
            </a:endParaRPr>
          </a:p>
          <a:p>
            <a:endParaRPr lang="es-MX" dirty="0"/>
          </a:p>
        </p:txBody>
      </p:sp>
      <p:sp>
        <p:nvSpPr>
          <p:cNvPr id="12" name="TextBox 11"/>
          <p:cNvSpPr txBox="1"/>
          <p:nvPr/>
        </p:nvSpPr>
        <p:spPr>
          <a:xfrm>
            <a:off x="899592" y="764704"/>
            <a:ext cx="2736304" cy="369332"/>
          </a:xfrm>
          <a:prstGeom prst="rect">
            <a:avLst/>
          </a:prstGeom>
          <a:noFill/>
        </p:spPr>
        <p:txBody>
          <a:bodyPr wrap="square" rtlCol="0">
            <a:spAutoFit/>
          </a:bodyPr>
          <a:lstStyle/>
          <a:p>
            <a:pPr lvl="0"/>
            <a:r>
              <a:rPr lang="es-ES_tradnl" b="1" dirty="0" smtClean="0">
                <a:solidFill>
                  <a:schemeClr val="bg2">
                    <a:lumMod val="25000"/>
                  </a:schemeClr>
                </a:solidFill>
              </a:rPr>
              <a:t>AREA DE ESTUDIO:</a:t>
            </a:r>
            <a:endParaRPr lang="en-US" b="1" dirty="0" smtClean="0">
              <a:solidFill>
                <a:schemeClr val="bg2">
                  <a:lumMod val="25000"/>
                </a:schemeClr>
              </a:solidFill>
            </a:endParaRPr>
          </a:p>
        </p:txBody>
      </p:sp>
      <p:pic>
        <p:nvPicPr>
          <p:cNvPr id="13" name="Picture 12" descr="mancha2.jpg"/>
          <p:cNvPicPr/>
          <p:nvPr/>
        </p:nvPicPr>
        <p:blipFill>
          <a:blip r:embed="rId4" cstate="print"/>
          <a:srcRect/>
          <a:stretch>
            <a:fillRect/>
          </a:stretch>
        </p:blipFill>
        <p:spPr bwMode="auto">
          <a:xfrm>
            <a:off x="5220072" y="836712"/>
            <a:ext cx="3673599" cy="561662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9" name="TextBox 8"/>
          <p:cNvSpPr txBox="1"/>
          <p:nvPr/>
        </p:nvSpPr>
        <p:spPr>
          <a:xfrm>
            <a:off x="395536" y="908720"/>
            <a:ext cx="8433084" cy="2308324"/>
          </a:xfrm>
          <a:prstGeom prst="rect">
            <a:avLst/>
          </a:prstGeom>
          <a:noFill/>
        </p:spPr>
        <p:txBody>
          <a:bodyPr wrap="square" rtlCol="0">
            <a:spAutoFit/>
          </a:bodyPr>
          <a:lstStyle/>
          <a:p>
            <a:r>
              <a:rPr lang="es-MX" b="1" dirty="0" smtClean="0">
                <a:solidFill>
                  <a:schemeClr val="bg2">
                    <a:lumMod val="25000"/>
                  </a:schemeClr>
                </a:solidFill>
              </a:rPr>
              <a:t>Desarrollo de actividades en la primera etapa: </a:t>
            </a:r>
            <a:endParaRPr lang="en-US" b="1" dirty="0" smtClean="0">
              <a:solidFill>
                <a:schemeClr val="bg2">
                  <a:lumMod val="25000"/>
                </a:schemeClr>
              </a:solidFill>
            </a:endParaRPr>
          </a:p>
          <a:p>
            <a:r>
              <a:rPr lang="es-MX" b="1" dirty="0" smtClean="0">
                <a:solidFill>
                  <a:schemeClr val="bg2">
                    <a:lumMod val="25000"/>
                  </a:schemeClr>
                </a:solidFill>
              </a:rPr>
              <a:t> </a:t>
            </a:r>
            <a:endParaRPr lang="en-US" b="1" dirty="0" smtClean="0">
              <a:solidFill>
                <a:schemeClr val="bg2">
                  <a:lumMod val="25000"/>
                </a:schemeClr>
              </a:solidFill>
            </a:endParaRPr>
          </a:p>
          <a:p>
            <a:r>
              <a:rPr lang="es-MX" b="1" dirty="0" smtClean="0">
                <a:solidFill>
                  <a:schemeClr val="bg2">
                    <a:lumMod val="25000"/>
                  </a:schemeClr>
                </a:solidFill>
              </a:rPr>
              <a:t>Elaboración del diagnóstico: </a:t>
            </a:r>
            <a:endParaRPr lang="en-US" b="1" dirty="0" smtClean="0">
              <a:solidFill>
                <a:schemeClr val="bg2">
                  <a:lumMod val="25000"/>
                </a:schemeClr>
              </a:solidFill>
            </a:endParaRPr>
          </a:p>
          <a:p>
            <a:r>
              <a:rPr lang="es-MX" dirty="0" smtClean="0"/>
              <a:t> </a:t>
            </a:r>
            <a:endParaRPr lang="en-US" dirty="0" smtClean="0"/>
          </a:p>
          <a:p>
            <a:pPr lvl="0">
              <a:buFont typeface="Arial" pitchFamily="34" charset="0"/>
              <a:buChar char="•"/>
            </a:pPr>
            <a:r>
              <a:rPr lang="es-MX" dirty="0" smtClean="0">
                <a:solidFill>
                  <a:schemeClr val="bg2">
                    <a:lumMod val="25000"/>
                  </a:schemeClr>
                </a:solidFill>
              </a:rPr>
              <a:t> Recopilación </a:t>
            </a:r>
            <a:r>
              <a:rPr lang="es-MX" dirty="0" smtClean="0">
                <a:solidFill>
                  <a:schemeClr val="bg2">
                    <a:lumMod val="25000"/>
                  </a:schemeClr>
                </a:solidFill>
              </a:rPr>
              <a:t>de bases de datos y cartografía </a:t>
            </a:r>
            <a:r>
              <a:rPr lang="es-MX" dirty="0" smtClean="0">
                <a:solidFill>
                  <a:schemeClr val="bg2">
                    <a:lumMod val="25000"/>
                  </a:schemeClr>
                </a:solidFill>
              </a:rPr>
              <a:t>existente</a:t>
            </a:r>
          </a:p>
          <a:p>
            <a:pPr lvl="0">
              <a:buFont typeface="Arial" pitchFamily="34" charset="0"/>
              <a:buChar char="•"/>
            </a:pPr>
            <a:r>
              <a:rPr lang="es-MX" dirty="0" smtClean="0">
                <a:solidFill>
                  <a:schemeClr val="bg2">
                    <a:lumMod val="25000"/>
                  </a:schemeClr>
                </a:solidFill>
              </a:rPr>
              <a:t> Cotejo </a:t>
            </a:r>
            <a:r>
              <a:rPr lang="es-MX" dirty="0" smtClean="0">
                <a:solidFill>
                  <a:schemeClr val="bg2">
                    <a:lumMod val="25000"/>
                  </a:schemeClr>
                </a:solidFill>
              </a:rPr>
              <a:t>de información e </a:t>
            </a:r>
            <a:r>
              <a:rPr lang="es-MX" dirty="0" smtClean="0">
                <a:solidFill>
                  <a:schemeClr val="bg2">
                    <a:lumMod val="25000"/>
                  </a:schemeClr>
                </a:solidFill>
              </a:rPr>
              <a:t>inconsistencias</a:t>
            </a:r>
          </a:p>
          <a:p>
            <a:pPr>
              <a:buFont typeface="Arial" pitchFamily="34" charset="0"/>
              <a:buChar char="•"/>
            </a:pPr>
            <a:r>
              <a:rPr lang="es-MX" dirty="0" smtClean="0">
                <a:solidFill>
                  <a:schemeClr val="bg2">
                    <a:lumMod val="25000"/>
                  </a:schemeClr>
                </a:solidFill>
              </a:rPr>
              <a:t> Elaboración  </a:t>
            </a:r>
            <a:r>
              <a:rPr lang="es-MX" dirty="0" smtClean="0">
                <a:solidFill>
                  <a:schemeClr val="bg2">
                    <a:lumMod val="25000"/>
                  </a:schemeClr>
                </a:solidFill>
              </a:rPr>
              <a:t>de  una base de datos de las </a:t>
            </a:r>
            <a:r>
              <a:rPr lang="es-MX" dirty="0" smtClean="0">
                <a:solidFill>
                  <a:schemeClr val="bg2">
                    <a:lumMod val="25000"/>
                  </a:schemeClr>
                </a:solidFill>
              </a:rPr>
              <a:t>inconsistencias</a:t>
            </a:r>
          </a:p>
          <a:p>
            <a:pPr>
              <a:buFont typeface="Arial" pitchFamily="34" charset="0"/>
              <a:buChar char="•"/>
            </a:pPr>
            <a:r>
              <a:rPr lang="es-MX" dirty="0" smtClean="0">
                <a:solidFill>
                  <a:schemeClr val="bg2">
                    <a:lumMod val="25000"/>
                  </a:schemeClr>
                </a:solidFill>
              </a:rPr>
              <a:t> Recorridos </a:t>
            </a:r>
            <a:r>
              <a:rPr lang="es-MX" dirty="0" smtClean="0">
                <a:solidFill>
                  <a:schemeClr val="bg2">
                    <a:lumMod val="25000"/>
                  </a:schemeClr>
                </a:solidFill>
              </a:rPr>
              <a:t>físicos de campo para </a:t>
            </a:r>
            <a:r>
              <a:rPr lang="es-MX" dirty="0" smtClean="0">
                <a:solidFill>
                  <a:schemeClr val="bg2">
                    <a:lumMod val="25000"/>
                  </a:schemeClr>
                </a:solidFill>
              </a:rPr>
              <a:t>verificar</a:t>
            </a:r>
            <a:endParaRPr lang="en-US" dirty="0" smtClean="0">
              <a:solidFill>
                <a:schemeClr val="bg2">
                  <a:lumMod val="25000"/>
                </a:schemeClr>
              </a:solidFill>
            </a:endParaRPr>
          </a:p>
        </p:txBody>
      </p:sp>
      <p:sp>
        <p:nvSpPr>
          <p:cNvPr id="10" name="TextBox 9"/>
          <p:cNvSpPr txBox="1"/>
          <p:nvPr/>
        </p:nvSpPr>
        <p:spPr>
          <a:xfrm>
            <a:off x="1115616" y="332656"/>
            <a:ext cx="2736304" cy="400110"/>
          </a:xfrm>
          <a:prstGeom prst="rect">
            <a:avLst/>
          </a:prstGeom>
          <a:noFill/>
        </p:spPr>
        <p:txBody>
          <a:bodyPr wrap="square" rtlCol="0">
            <a:spAutoFit/>
          </a:bodyPr>
          <a:lstStyle/>
          <a:p>
            <a:pPr lvl="0"/>
            <a:r>
              <a:rPr lang="es-MX" sz="2000" b="1" dirty="0" smtClean="0">
                <a:solidFill>
                  <a:schemeClr val="bg2">
                    <a:lumMod val="25000"/>
                  </a:schemeClr>
                </a:solidFill>
              </a:rPr>
              <a:t>Metodología</a:t>
            </a:r>
            <a:r>
              <a:rPr lang="en-US" sz="2000" b="1" dirty="0" smtClean="0">
                <a:solidFill>
                  <a:schemeClr val="bg2">
                    <a:lumMod val="25000"/>
                  </a:schemeClr>
                </a:solidFill>
              </a:rPr>
              <a:t>:</a:t>
            </a:r>
            <a:endParaRPr lang="en-US" sz="2000" b="1" dirty="0" smtClean="0">
              <a:solidFill>
                <a:schemeClr val="bg2">
                  <a:lumMod val="25000"/>
                </a:schemeClr>
              </a:solidFill>
            </a:endParaRPr>
          </a:p>
        </p:txBody>
      </p:sp>
      <p:sp>
        <p:nvSpPr>
          <p:cNvPr id="11" name="TextBox 10"/>
          <p:cNvSpPr txBox="1"/>
          <p:nvPr/>
        </p:nvSpPr>
        <p:spPr>
          <a:xfrm>
            <a:off x="539552" y="3356992"/>
            <a:ext cx="8433084" cy="3416320"/>
          </a:xfrm>
          <a:prstGeom prst="rect">
            <a:avLst/>
          </a:prstGeom>
          <a:noFill/>
        </p:spPr>
        <p:txBody>
          <a:bodyPr wrap="square" rtlCol="0">
            <a:spAutoFit/>
          </a:bodyPr>
          <a:lstStyle/>
          <a:p>
            <a:r>
              <a:rPr lang="es-MX" b="1" dirty="0" smtClean="0">
                <a:solidFill>
                  <a:schemeClr val="bg2">
                    <a:lumMod val="25000"/>
                  </a:schemeClr>
                </a:solidFill>
              </a:rPr>
              <a:t>Desarrollo de actividades en la </a:t>
            </a:r>
            <a:r>
              <a:rPr lang="es-MX" b="1" dirty="0" smtClean="0">
                <a:solidFill>
                  <a:schemeClr val="bg2">
                    <a:lumMod val="25000"/>
                  </a:schemeClr>
                </a:solidFill>
              </a:rPr>
              <a:t>segunda </a:t>
            </a:r>
            <a:r>
              <a:rPr lang="es-MX" b="1" dirty="0" smtClean="0">
                <a:solidFill>
                  <a:schemeClr val="bg2">
                    <a:lumMod val="25000"/>
                  </a:schemeClr>
                </a:solidFill>
              </a:rPr>
              <a:t>etapa: </a:t>
            </a:r>
            <a:endParaRPr lang="en-US" dirty="0" smtClean="0"/>
          </a:p>
          <a:p>
            <a:pPr lvl="0">
              <a:buFont typeface="Arial" pitchFamily="34" charset="0"/>
              <a:buChar char="•"/>
            </a:pPr>
            <a:r>
              <a:rPr lang="es-MX" dirty="0" smtClean="0">
                <a:solidFill>
                  <a:schemeClr val="bg2">
                    <a:lumMod val="25000"/>
                  </a:schemeClr>
                </a:solidFill>
              </a:rPr>
              <a:t> </a:t>
            </a:r>
            <a:r>
              <a:rPr lang="es-MX" dirty="0" smtClean="0">
                <a:solidFill>
                  <a:schemeClr val="bg2">
                    <a:lumMod val="25000"/>
                  </a:schemeClr>
                </a:solidFill>
              </a:rPr>
              <a:t>Generación de un sistema de información geográfica en base a la información proporcionada en el diagnóstico verificado en campo</a:t>
            </a:r>
          </a:p>
          <a:p>
            <a:pPr lvl="0">
              <a:buFont typeface="Arial" pitchFamily="34" charset="0"/>
              <a:buChar char="•"/>
            </a:pPr>
            <a:r>
              <a:rPr lang="es-MX" dirty="0" smtClean="0">
                <a:solidFill>
                  <a:schemeClr val="bg2">
                    <a:lumMod val="25000"/>
                  </a:schemeClr>
                </a:solidFill>
              </a:rPr>
              <a:t> </a:t>
            </a:r>
            <a:r>
              <a:rPr lang="es-MX" dirty="0" smtClean="0">
                <a:solidFill>
                  <a:schemeClr val="bg2">
                    <a:lumMod val="25000"/>
                  </a:schemeClr>
                </a:solidFill>
              </a:rPr>
              <a:t>Elaboración del plan de reestructuración en la nomenclatura y numeración oficial detectada con irregularidades en la mancha urbana de ciudad Juárez</a:t>
            </a:r>
          </a:p>
          <a:p>
            <a:pPr>
              <a:buFont typeface="Arial" pitchFamily="34" charset="0"/>
              <a:buChar char="•"/>
            </a:pPr>
            <a:r>
              <a:rPr lang="es-MX" dirty="0" smtClean="0">
                <a:solidFill>
                  <a:schemeClr val="bg2">
                    <a:lumMod val="25000"/>
                  </a:schemeClr>
                </a:solidFill>
              </a:rPr>
              <a:t> </a:t>
            </a:r>
            <a:r>
              <a:rPr lang="es-MX" dirty="0" smtClean="0">
                <a:solidFill>
                  <a:schemeClr val="bg2">
                    <a:lumMod val="25000"/>
                  </a:schemeClr>
                </a:solidFill>
              </a:rPr>
              <a:t>procesos de asignación de nomenclatura para los futuros desarrollos. </a:t>
            </a:r>
          </a:p>
          <a:p>
            <a:pPr>
              <a:buFont typeface="Arial" pitchFamily="34" charset="0"/>
              <a:buChar char="•"/>
            </a:pPr>
            <a:r>
              <a:rPr lang="es-MX" dirty="0" smtClean="0">
                <a:solidFill>
                  <a:schemeClr val="bg2">
                    <a:lumMod val="25000"/>
                  </a:schemeClr>
                </a:solidFill>
              </a:rPr>
              <a:t> </a:t>
            </a:r>
            <a:r>
              <a:rPr lang="es-MX" dirty="0" smtClean="0">
                <a:solidFill>
                  <a:schemeClr val="bg2">
                    <a:lumMod val="25000"/>
                  </a:schemeClr>
                </a:solidFill>
              </a:rPr>
              <a:t>Planteamiento de estrategias permanentes de regulación para </a:t>
            </a:r>
            <a:r>
              <a:rPr lang="es-MX" dirty="0" smtClean="0">
                <a:solidFill>
                  <a:schemeClr val="bg2">
                    <a:lumMod val="25000"/>
                  </a:schemeClr>
                </a:solidFill>
              </a:rPr>
              <a:t>la</a:t>
            </a:r>
          </a:p>
          <a:p>
            <a:r>
              <a:rPr lang="es-MX" dirty="0" smtClean="0">
                <a:solidFill>
                  <a:schemeClr val="bg2">
                    <a:lumMod val="25000"/>
                  </a:schemeClr>
                </a:solidFill>
              </a:rPr>
              <a:t> </a:t>
            </a:r>
            <a:r>
              <a:rPr lang="es-MX" dirty="0" smtClean="0">
                <a:solidFill>
                  <a:schemeClr val="bg2">
                    <a:lumMod val="25000"/>
                  </a:schemeClr>
                </a:solidFill>
              </a:rPr>
              <a:t> estandarización </a:t>
            </a:r>
            <a:r>
              <a:rPr lang="es-MX" dirty="0" smtClean="0">
                <a:solidFill>
                  <a:schemeClr val="bg2">
                    <a:lumMod val="25000"/>
                  </a:schemeClr>
                </a:solidFill>
              </a:rPr>
              <a:t>de la nomenclatura en la administración del </a:t>
            </a:r>
            <a:r>
              <a:rPr lang="es-MX" dirty="0" smtClean="0">
                <a:solidFill>
                  <a:schemeClr val="bg2">
                    <a:lumMod val="25000"/>
                  </a:schemeClr>
                </a:solidFill>
              </a:rPr>
              <a:t>desarrollo</a:t>
            </a:r>
          </a:p>
          <a:p>
            <a:r>
              <a:rPr lang="es-MX" dirty="0" smtClean="0">
                <a:solidFill>
                  <a:schemeClr val="bg2">
                    <a:lumMod val="25000"/>
                  </a:schemeClr>
                </a:solidFill>
              </a:rPr>
              <a:t> </a:t>
            </a:r>
            <a:r>
              <a:rPr lang="es-MX" dirty="0" smtClean="0">
                <a:solidFill>
                  <a:schemeClr val="bg2">
                    <a:lumMod val="25000"/>
                  </a:schemeClr>
                </a:solidFill>
              </a:rPr>
              <a:t> urbano</a:t>
            </a:r>
            <a:endParaRPr lang="es-ES" dirty="0" smtClean="0">
              <a:solidFill>
                <a:schemeClr val="bg2">
                  <a:lumMod val="25000"/>
                </a:schemeClr>
              </a:solidFill>
            </a:endParaRPr>
          </a:p>
          <a:p>
            <a:endParaRPr lang="en-US" dirty="0" smtClean="0">
              <a:solidFill>
                <a:schemeClr val="bg2">
                  <a:lumMod val="25000"/>
                </a:schemeClr>
              </a:solidFill>
            </a:endParaRPr>
          </a:p>
          <a:p>
            <a:endParaRPr lang="es-MX" dirty="0" smtClean="0">
              <a:solidFill>
                <a:schemeClr val="bg2">
                  <a:lumMod val="2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ACYT1.jpg"/>
          <p:cNvPicPr/>
          <p:nvPr/>
        </p:nvPicPr>
        <p:blipFill>
          <a:blip r:embed="rId2" cstate="print"/>
          <a:srcRect/>
          <a:stretch>
            <a:fillRect/>
          </a:stretch>
        </p:blipFill>
        <p:spPr bwMode="auto">
          <a:xfrm>
            <a:off x="251520" y="188640"/>
            <a:ext cx="571500" cy="581025"/>
          </a:xfrm>
          <a:prstGeom prst="rect">
            <a:avLst/>
          </a:prstGeom>
          <a:noFill/>
          <a:ln w="9525">
            <a:noFill/>
            <a:miter lim="800000"/>
            <a:headEnd/>
            <a:tailEnd/>
          </a:ln>
        </p:spPr>
      </p:pic>
      <p:pic>
        <p:nvPicPr>
          <p:cNvPr id="7" name="Picture 6" descr="LOGO IMIPtranparente"/>
          <p:cNvPicPr/>
          <p:nvPr/>
        </p:nvPicPr>
        <p:blipFill>
          <a:blip r:embed="rId3" cstate="print"/>
          <a:srcRect/>
          <a:stretch>
            <a:fillRect/>
          </a:stretch>
        </p:blipFill>
        <p:spPr bwMode="auto">
          <a:xfrm>
            <a:off x="8388424" y="188640"/>
            <a:ext cx="466725" cy="495300"/>
          </a:xfrm>
          <a:prstGeom prst="rect">
            <a:avLst/>
          </a:prstGeom>
          <a:noFill/>
        </p:spPr>
      </p:pic>
      <p:sp>
        <p:nvSpPr>
          <p:cNvPr id="9" name="TextBox 8"/>
          <p:cNvSpPr txBox="1"/>
          <p:nvPr/>
        </p:nvSpPr>
        <p:spPr>
          <a:xfrm>
            <a:off x="395536" y="980728"/>
            <a:ext cx="8433084" cy="5909310"/>
          </a:xfrm>
          <a:prstGeom prst="rect">
            <a:avLst/>
          </a:prstGeom>
          <a:noFill/>
        </p:spPr>
        <p:txBody>
          <a:bodyPr wrap="square" rtlCol="0">
            <a:spAutoFit/>
          </a:bodyPr>
          <a:lstStyle/>
          <a:p>
            <a:r>
              <a:rPr lang="es-MX" dirty="0" smtClean="0">
                <a:solidFill>
                  <a:schemeClr val="bg2">
                    <a:lumMod val="25000"/>
                  </a:schemeClr>
                </a:solidFill>
              </a:rPr>
              <a:t>Al </a:t>
            </a:r>
            <a:r>
              <a:rPr lang="es-MX" dirty="0" smtClean="0">
                <a:solidFill>
                  <a:schemeClr val="bg2">
                    <a:lumMod val="25000"/>
                  </a:schemeClr>
                </a:solidFill>
              </a:rPr>
              <a:t>principio de esta investigación, se vio la necesidad de obtener información existente relacionada con el tema, para lo cual fue importante darnos a la tarea de recolectar mediante los convenios de colaboración correspondientes, aquellas bases de datos y cartografía ya existentes dentro de instituciones privadas o </a:t>
            </a:r>
            <a:r>
              <a:rPr lang="es-MX" dirty="0" smtClean="0">
                <a:solidFill>
                  <a:schemeClr val="bg2">
                    <a:lumMod val="25000"/>
                  </a:schemeClr>
                </a:solidFill>
              </a:rPr>
              <a:t>gubernamentales</a:t>
            </a:r>
          </a:p>
          <a:p>
            <a:r>
              <a:rPr lang="es-MX" dirty="0" smtClean="0">
                <a:solidFill>
                  <a:schemeClr val="bg2">
                    <a:lumMod val="25000"/>
                  </a:schemeClr>
                </a:solidFill>
              </a:rPr>
              <a:t>Por lo anterior se tomaron como base los padrones de cobranza y cartografía, de las oficinas que a continuación se enuncian:  </a:t>
            </a:r>
            <a:endParaRPr lang="en-US" dirty="0" smtClean="0">
              <a:solidFill>
                <a:schemeClr val="bg2">
                  <a:lumMod val="25000"/>
                </a:schemeClr>
              </a:solidFill>
            </a:endParaRPr>
          </a:p>
          <a:p>
            <a:r>
              <a:rPr lang="es-MX" dirty="0" smtClean="0">
                <a:solidFill>
                  <a:schemeClr val="bg2">
                    <a:lumMod val="25000"/>
                  </a:schemeClr>
                </a:solidFill>
              </a:rPr>
              <a:t> </a:t>
            </a:r>
            <a:endParaRPr lang="en-US" dirty="0" smtClean="0">
              <a:solidFill>
                <a:schemeClr val="bg2">
                  <a:lumMod val="25000"/>
                </a:schemeClr>
              </a:solidFill>
            </a:endParaRPr>
          </a:p>
          <a:p>
            <a:pPr lvl="0">
              <a:buFont typeface="Arial" pitchFamily="34" charset="0"/>
              <a:buChar char="•"/>
            </a:pPr>
            <a:r>
              <a:rPr lang="es-MX" dirty="0" smtClean="0">
                <a:solidFill>
                  <a:schemeClr val="bg2">
                    <a:lumMod val="25000"/>
                  </a:schemeClr>
                </a:solidFill>
              </a:rPr>
              <a:t>Dirección de Obras Públicas y Desarrollo Urbano Municipal</a:t>
            </a:r>
            <a:endParaRPr lang="en-US" dirty="0" smtClean="0">
              <a:solidFill>
                <a:schemeClr val="bg2">
                  <a:lumMod val="25000"/>
                </a:schemeClr>
              </a:solidFill>
            </a:endParaRPr>
          </a:p>
          <a:p>
            <a:pPr lvl="0">
              <a:buFont typeface="Arial" pitchFamily="34" charset="0"/>
              <a:buChar char="•"/>
            </a:pPr>
            <a:r>
              <a:rPr lang="es-MX" dirty="0" smtClean="0">
                <a:solidFill>
                  <a:schemeClr val="bg2">
                    <a:lumMod val="25000"/>
                  </a:schemeClr>
                </a:solidFill>
              </a:rPr>
              <a:t>Catastro Municipal</a:t>
            </a:r>
            <a:endParaRPr lang="en-US" dirty="0" smtClean="0">
              <a:solidFill>
                <a:schemeClr val="bg2">
                  <a:lumMod val="25000"/>
                </a:schemeClr>
              </a:solidFill>
            </a:endParaRPr>
          </a:p>
          <a:p>
            <a:pPr lvl="0">
              <a:buFont typeface="Arial" pitchFamily="34" charset="0"/>
              <a:buChar char="•"/>
            </a:pPr>
            <a:r>
              <a:rPr lang="es-MX" dirty="0" smtClean="0">
                <a:solidFill>
                  <a:schemeClr val="bg2">
                    <a:lumMod val="25000"/>
                  </a:schemeClr>
                </a:solidFill>
              </a:rPr>
              <a:t>Junta Municipal de Aguas y Saneamiento </a:t>
            </a:r>
            <a:endParaRPr lang="en-US" dirty="0" smtClean="0">
              <a:solidFill>
                <a:schemeClr val="bg2">
                  <a:lumMod val="25000"/>
                </a:schemeClr>
              </a:solidFill>
            </a:endParaRPr>
          </a:p>
          <a:p>
            <a:pPr lvl="0">
              <a:buFont typeface="Arial" pitchFamily="34" charset="0"/>
              <a:buChar char="•"/>
            </a:pPr>
            <a:r>
              <a:rPr lang="es-MX" dirty="0" smtClean="0">
                <a:solidFill>
                  <a:schemeClr val="bg2">
                    <a:lumMod val="25000"/>
                  </a:schemeClr>
                </a:solidFill>
              </a:rPr>
              <a:t>Gas Natural de Juárez  y el</a:t>
            </a:r>
            <a:endParaRPr lang="en-US" dirty="0" smtClean="0">
              <a:solidFill>
                <a:schemeClr val="bg2">
                  <a:lumMod val="25000"/>
                </a:schemeClr>
              </a:solidFill>
            </a:endParaRPr>
          </a:p>
          <a:p>
            <a:pPr lvl="0">
              <a:buFont typeface="Arial" pitchFamily="34" charset="0"/>
              <a:buChar char="•"/>
            </a:pPr>
            <a:r>
              <a:rPr lang="es-MX" dirty="0" smtClean="0">
                <a:solidFill>
                  <a:schemeClr val="bg2">
                    <a:lumMod val="25000"/>
                  </a:schemeClr>
                </a:solidFill>
              </a:rPr>
              <a:t>Instituto Municipal de Investigación y Planeación.</a:t>
            </a:r>
            <a:endParaRPr lang="en-US" dirty="0" smtClean="0">
              <a:solidFill>
                <a:schemeClr val="bg2">
                  <a:lumMod val="25000"/>
                </a:schemeClr>
              </a:solidFill>
            </a:endParaRPr>
          </a:p>
          <a:p>
            <a:r>
              <a:rPr lang="es-MX" dirty="0" smtClean="0">
                <a:solidFill>
                  <a:schemeClr val="bg2">
                    <a:lumMod val="25000"/>
                  </a:schemeClr>
                </a:solidFill>
              </a:rPr>
              <a:t> </a:t>
            </a:r>
            <a:endParaRPr lang="en-US" dirty="0" smtClean="0">
              <a:solidFill>
                <a:schemeClr val="bg2">
                  <a:lumMod val="25000"/>
                </a:schemeClr>
              </a:solidFill>
            </a:endParaRPr>
          </a:p>
          <a:p>
            <a:r>
              <a:rPr lang="es-MX" dirty="0" smtClean="0">
                <a:solidFill>
                  <a:schemeClr val="bg2">
                    <a:lumMod val="25000"/>
                  </a:schemeClr>
                </a:solidFill>
              </a:rPr>
              <a:t>Como parte de las actividades, se realizó el reconocimiento de 700 planos aproximadamente, que forman parte del acervo cartográfico de la oficina de Nomenclatura Municipal, mismos que registran la estructuración y delimitación de fraccionamientos y colonias oficialmente aprobados, este acervo se compone únicamente de un 15% en </a:t>
            </a:r>
            <a:r>
              <a:rPr lang="es-MX" dirty="0" smtClean="0">
                <a:solidFill>
                  <a:schemeClr val="bg2">
                    <a:lumMod val="25000"/>
                  </a:schemeClr>
                </a:solidFill>
              </a:rPr>
              <a:t>archivos</a:t>
            </a:r>
            <a:endParaRPr lang="es-ES" dirty="0" smtClean="0">
              <a:solidFill>
                <a:schemeClr val="bg2">
                  <a:lumMod val="25000"/>
                </a:schemeClr>
              </a:solidFill>
            </a:endParaRPr>
          </a:p>
          <a:p>
            <a:endParaRPr lang="en-US" dirty="0" smtClean="0">
              <a:solidFill>
                <a:schemeClr val="bg2">
                  <a:lumMod val="25000"/>
                </a:schemeClr>
              </a:solidFill>
            </a:endParaRPr>
          </a:p>
          <a:p>
            <a:endParaRPr lang="es-MX" dirty="0"/>
          </a:p>
        </p:txBody>
      </p:sp>
      <p:sp>
        <p:nvSpPr>
          <p:cNvPr id="10" name="TextBox 9"/>
          <p:cNvSpPr txBox="1"/>
          <p:nvPr/>
        </p:nvSpPr>
        <p:spPr>
          <a:xfrm>
            <a:off x="1115616" y="332656"/>
            <a:ext cx="7056784" cy="400110"/>
          </a:xfrm>
          <a:prstGeom prst="rect">
            <a:avLst/>
          </a:prstGeom>
          <a:noFill/>
        </p:spPr>
        <p:txBody>
          <a:bodyPr wrap="square" rtlCol="0">
            <a:spAutoFit/>
          </a:bodyPr>
          <a:lstStyle/>
          <a:p>
            <a:pPr lvl="0"/>
            <a:r>
              <a:rPr lang="es-MX" sz="2000" b="1" dirty="0" smtClean="0">
                <a:solidFill>
                  <a:schemeClr val="bg2">
                    <a:lumMod val="25000"/>
                  </a:schemeClr>
                </a:solidFill>
              </a:rPr>
              <a:t>Recopilación de bases de datos y cartografía existente</a:t>
            </a:r>
            <a:endParaRPr lang="en-US" sz="2000" b="1" dirty="0" smtClean="0">
              <a:solidFill>
                <a:schemeClr val="bg2">
                  <a:lumMod val="2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TotalTime>
  <Words>964</Words>
  <Application>Microsoft Office PowerPoint</Application>
  <PresentationFormat>On-screen Show (4:3)</PresentationFormat>
  <Paragraphs>118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Foro:  FONDO MIXTO CONACYT -MPIO</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Foro:  FONDO MIXTO CONACYT -MPIO</dc:title>
  <dc:creator>Rosario</dc:creator>
  <cp:lastModifiedBy>vvargas</cp:lastModifiedBy>
  <cp:revision>42</cp:revision>
  <dcterms:created xsi:type="dcterms:W3CDTF">2010-09-06T03:39:33Z</dcterms:created>
  <dcterms:modified xsi:type="dcterms:W3CDTF">2010-09-06T19:54:04Z</dcterms:modified>
</cp:coreProperties>
</file>