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3" r:id="rId3"/>
    <p:sldId id="266" r:id="rId4"/>
    <p:sldId id="257" r:id="rId5"/>
    <p:sldId id="258" r:id="rId6"/>
    <p:sldId id="259" r:id="rId7"/>
    <p:sldId id="260" r:id="rId8"/>
    <p:sldId id="261" r:id="rId9"/>
    <p:sldId id="268" r:id="rId10"/>
    <p:sldId id="267" r:id="rId11"/>
    <p:sldId id="262" r:id="rId12"/>
    <p:sldId id="265" r:id="rId13"/>
    <p:sldId id="269" r:id="rId14"/>
    <p:sldId id="264"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446"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ctor vargas" userId="1dff6e9f5ea6303d" providerId="LiveId" clId="{0DC0D599-4DD2-454E-AEAE-BBE65F500900}"/>
    <pc:docChg chg="undo custSel modSld">
      <pc:chgData name="victor vargas" userId="1dff6e9f5ea6303d" providerId="LiveId" clId="{0DC0D599-4DD2-454E-AEAE-BBE65F500900}" dt="2019-02-26T23:06:43.149" v="37" actId="790"/>
      <pc:docMkLst>
        <pc:docMk/>
      </pc:docMkLst>
      <pc:sldChg chg="modSp">
        <pc:chgData name="victor vargas" userId="1dff6e9f5ea6303d" providerId="LiveId" clId="{0DC0D599-4DD2-454E-AEAE-BBE65F500900}" dt="2019-02-26T23:06:43.149" v="37" actId="790"/>
        <pc:sldMkLst>
          <pc:docMk/>
          <pc:sldMk cId="3817838843" sldId="256"/>
        </pc:sldMkLst>
        <pc:spChg chg="mod">
          <ac:chgData name="victor vargas" userId="1dff6e9f5ea6303d" providerId="LiveId" clId="{0DC0D599-4DD2-454E-AEAE-BBE65F500900}" dt="2019-02-26T23:06:31.166" v="34" actId="790"/>
          <ac:spMkLst>
            <pc:docMk/>
            <pc:sldMk cId="3817838843" sldId="256"/>
            <ac:spMk id="2" creationId="{00000000-0000-0000-0000-000000000000}"/>
          </ac:spMkLst>
        </pc:spChg>
        <pc:spChg chg="mod">
          <ac:chgData name="victor vargas" userId="1dff6e9f5ea6303d" providerId="LiveId" clId="{0DC0D599-4DD2-454E-AEAE-BBE65F500900}" dt="2019-02-26T23:06:43.149" v="37" actId="790"/>
          <ac:spMkLst>
            <pc:docMk/>
            <pc:sldMk cId="3817838843" sldId="256"/>
            <ac:spMk id="7" creationId="{00000000-0000-0000-0000-000000000000}"/>
          </ac:spMkLst>
        </pc:spChg>
      </pc:sldChg>
      <pc:sldChg chg="modSp">
        <pc:chgData name="victor vargas" userId="1dff6e9f5ea6303d" providerId="LiveId" clId="{0DC0D599-4DD2-454E-AEAE-BBE65F500900}" dt="2019-02-26T22:57:41.882" v="0" actId="790"/>
        <pc:sldMkLst>
          <pc:docMk/>
          <pc:sldMk cId="1996894751" sldId="257"/>
        </pc:sldMkLst>
        <pc:spChg chg="mod">
          <ac:chgData name="victor vargas" userId="1dff6e9f5ea6303d" providerId="LiveId" clId="{0DC0D599-4DD2-454E-AEAE-BBE65F500900}" dt="2019-02-26T22:57:41.882" v="0" actId="790"/>
          <ac:spMkLst>
            <pc:docMk/>
            <pc:sldMk cId="1996894751" sldId="257"/>
            <ac:spMk id="2" creationId="{00000000-0000-0000-0000-000000000000}"/>
          </ac:spMkLst>
        </pc:spChg>
      </pc:sldChg>
      <pc:sldChg chg="modSp">
        <pc:chgData name="victor vargas" userId="1dff6e9f5ea6303d" providerId="LiveId" clId="{0DC0D599-4DD2-454E-AEAE-BBE65F500900}" dt="2019-02-26T23:05:10.099" v="29" actId="790"/>
        <pc:sldMkLst>
          <pc:docMk/>
          <pc:sldMk cId="2108044534" sldId="258"/>
        </pc:sldMkLst>
        <pc:spChg chg="mod">
          <ac:chgData name="victor vargas" userId="1dff6e9f5ea6303d" providerId="LiveId" clId="{0DC0D599-4DD2-454E-AEAE-BBE65F500900}" dt="2019-02-26T22:58:19.082" v="1" actId="790"/>
          <ac:spMkLst>
            <pc:docMk/>
            <pc:sldMk cId="2108044534" sldId="258"/>
            <ac:spMk id="4" creationId="{00000000-0000-0000-0000-000000000000}"/>
          </ac:spMkLst>
        </pc:spChg>
        <pc:spChg chg="mod">
          <ac:chgData name="victor vargas" userId="1dff6e9f5ea6303d" providerId="LiveId" clId="{0DC0D599-4DD2-454E-AEAE-BBE65F500900}" dt="2019-02-26T22:58:35.647" v="2" actId="20577"/>
          <ac:spMkLst>
            <pc:docMk/>
            <pc:sldMk cId="2108044534" sldId="258"/>
            <ac:spMk id="16" creationId="{00000000-0000-0000-0000-000000000000}"/>
          </ac:spMkLst>
        </pc:spChg>
        <pc:spChg chg="mod">
          <ac:chgData name="victor vargas" userId="1dff6e9f5ea6303d" providerId="LiveId" clId="{0DC0D599-4DD2-454E-AEAE-BBE65F500900}" dt="2019-02-26T23:05:10.099" v="29" actId="790"/>
          <ac:spMkLst>
            <pc:docMk/>
            <pc:sldMk cId="2108044534" sldId="258"/>
            <ac:spMk id="17" creationId="{00000000-0000-0000-0000-000000000000}"/>
          </ac:spMkLst>
        </pc:spChg>
      </pc:sldChg>
      <pc:sldChg chg="modSp">
        <pc:chgData name="victor vargas" userId="1dff6e9f5ea6303d" providerId="LiveId" clId="{0DC0D599-4DD2-454E-AEAE-BBE65F500900}" dt="2019-02-26T23:04:55.768" v="28" actId="790"/>
        <pc:sldMkLst>
          <pc:docMk/>
          <pc:sldMk cId="4260227920" sldId="259"/>
        </pc:sldMkLst>
        <pc:spChg chg="mod">
          <ac:chgData name="victor vargas" userId="1dff6e9f5ea6303d" providerId="LiveId" clId="{0DC0D599-4DD2-454E-AEAE-BBE65F500900}" dt="2019-02-26T22:58:58.421" v="3" actId="790"/>
          <ac:spMkLst>
            <pc:docMk/>
            <pc:sldMk cId="4260227920" sldId="259"/>
            <ac:spMk id="5" creationId="{00000000-0000-0000-0000-000000000000}"/>
          </ac:spMkLst>
        </pc:spChg>
        <pc:spChg chg="mod">
          <ac:chgData name="victor vargas" userId="1dff6e9f5ea6303d" providerId="LiveId" clId="{0DC0D599-4DD2-454E-AEAE-BBE65F500900}" dt="2019-02-26T23:04:55.768" v="28" actId="790"/>
          <ac:spMkLst>
            <pc:docMk/>
            <pc:sldMk cId="4260227920" sldId="259"/>
            <ac:spMk id="11" creationId="{00000000-0000-0000-0000-000000000000}"/>
          </ac:spMkLst>
        </pc:spChg>
        <pc:spChg chg="mod">
          <ac:chgData name="victor vargas" userId="1dff6e9f5ea6303d" providerId="LiveId" clId="{0DC0D599-4DD2-454E-AEAE-BBE65F500900}" dt="2019-02-26T22:59:48.460" v="6" actId="790"/>
          <ac:spMkLst>
            <pc:docMk/>
            <pc:sldMk cId="4260227920" sldId="259"/>
            <ac:spMk id="12" creationId="{00000000-0000-0000-0000-000000000000}"/>
          </ac:spMkLst>
        </pc:spChg>
      </pc:sldChg>
      <pc:sldChg chg="modSp">
        <pc:chgData name="victor vargas" userId="1dff6e9f5ea6303d" providerId="LiveId" clId="{0DC0D599-4DD2-454E-AEAE-BBE65F500900}" dt="2019-02-26T23:00:17.194" v="8" actId="790"/>
        <pc:sldMkLst>
          <pc:docMk/>
          <pc:sldMk cId="848743368" sldId="260"/>
        </pc:sldMkLst>
        <pc:spChg chg="mod">
          <ac:chgData name="victor vargas" userId="1dff6e9f5ea6303d" providerId="LiveId" clId="{0DC0D599-4DD2-454E-AEAE-BBE65F500900}" dt="2019-02-26T23:00:03.067" v="7" actId="790"/>
          <ac:spMkLst>
            <pc:docMk/>
            <pc:sldMk cId="848743368" sldId="260"/>
            <ac:spMk id="4" creationId="{00000000-0000-0000-0000-000000000000}"/>
          </ac:spMkLst>
        </pc:spChg>
        <pc:spChg chg="mod">
          <ac:chgData name="victor vargas" userId="1dff6e9f5ea6303d" providerId="LiveId" clId="{0DC0D599-4DD2-454E-AEAE-BBE65F500900}" dt="2019-02-26T23:00:17.194" v="8" actId="790"/>
          <ac:spMkLst>
            <pc:docMk/>
            <pc:sldMk cId="848743368" sldId="260"/>
            <ac:spMk id="9" creationId="{00000000-0000-0000-0000-000000000000}"/>
          </ac:spMkLst>
        </pc:spChg>
      </pc:sldChg>
      <pc:sldChg chg="modSp">
        <pc:chgData name="victor vargas" userId="1dff6e9f5ea6303d" providerId="LiveId" clId="{0DC0D599-4DD2-454E-AEAE-BBE65F500900}" dt="2019-02-26T23:04:07.537" v="27" actId="790"/>
        <pc:sldMkLst>
          <pc:docMk/>
          <pc:sldMk cId="3322267800" sldId="261"/>
        </pc:sldMkLst>
        <pc:spChg chg="mod">
          <ac:chgData name="victor vargas" userId="1dff6e9f5ea6303d" providerId="LiveId" clId="{0DC0D599-4DD2-454E-AEAE-BBE65F500900}" dt="2019-02-26T23:04:07.537" v="27" actId="790"/>
          <ac:spMkLst>
            <pc:docMk/>
            <pc:sldMk cId="3322267800" sldId="261"/>
            <ac:spMk id="4" creationId="{00000000-0000-0000-0000-000000000000}"/>
          </ac:spMkLst>
        </pc:spChg>
        <pc:spChg chg="mod">
          <ac:chgData name="victor vargas" userId="1dff6e9f5ea6303d" providerId="LiveId" clId="{0DC0D599-4DD2-454E-AEAE-BBE65F500900}" dt="2019-02-26T23:03:59.794" v="26" actId="790"/>
          <ac:spMkLst>
            <pc:docMk/>
            <pc:sldMk cId="3322267800" sldId="261"/>
            <ac:spMk id="8" creationId="{00000000-0000-0000-0000-000000000000}"/>
          </ac:spMkLst>
        </pc:spChg>
        <pc:spChg chg="mod">
          <ac:chgData name="victor vargas" userId="1dff6e9f5ea6303d" providerId="LiveId" clId="{0DC0D599-4DD2-454E-AEAE-BBE65F500900}" dt="2019-02-26T23:03:52.085" v="25" actId="790"/>
          <ac:spMkLst>
            <pc:docMk/>
            <pc:sldMk cId="3322267800" sldId="261"/>
            <ac:spMk id="9" creationId="{00000000-0000-0000-0000-000000000000}"/>
          </ac:spMkLst>
        </pc:spChg>
      </pc:sldChg>
      <pc:sldChg chg="modSp">
        <pc:chgData name="victor vargas" userId="1dff6e9f5ea6303d" providerId="LiveId" clId="{0DC0D599-4DD2-454E-AEAE-BBE65F500900}" dt="2019-02-26T23:03:04.294" v="22" actId="5793"/>
        <pc:sldMkLst>
          <pc:docMk/>
          <pc:sldMk cId="673316705" sldId="262"/>
        </pc:sldMkLst>
        <pc:spChg chg="mod">
          <ac:chgData name="victor vargas" userId="1dff6e9f5ea6303d" providerId="LiveId" clId="{0DC0D599-4DD2-454E-AEAE-BBE65F500900}" dt="2019-02-26T23:00:55.149" v="11" actId="790"/>
          <ac:spMkLst>
            <pc:docMk/>
            <pc:sldMk cId="673316705" sldId="262"/>
            <ac:spMk id="4" creationId="{00000000-0000-0000-0000-000000000000}"/>
          </ac:spMkLst>
        </pc:spChg>
        <pc:spChg chg="mod">
          <ac:chgData name="victor vargas" userId="1dff6e9f5ea6303d" providerId="LiveId" clId="{0DC0D599-4DD2-454E-AEAE-BBE65F500900}" dt="2019-02-26T23:03:04.294" v="22" actId="5793"/>
          <ac:spMkLst>
            <pc:docMk/>
            <pc:sldMk cId="673316705" sldId="262"/>
            <ac:spMk id="9" creationId="{00000000-0000-0000-0000-000000000000}"/>
          </ac:spMkLst>
        </pc:spChg>
      </pc:sldChg>
      <pc:sldChg chg="modSp">
        <pc:chgData name="victor vargas" userId="1dff6e9f5ea6303d" providerId="LiveId" clId="{0DC0D599-4DD2-454E-AEAE-BBE65F500900}" dt="2019-02-26T23:06:14.380" v="33" actId="790"/>
        <pc:sldMkLst>
          <pc:docMk/>
          <pc:sldMk cId="2395255562" sldId="263"/>
        </pc:sldMkLst>
        <pc:spChg chg="mod">
          <ac:chgData name="victor vargas" userId="1dff6e9f5ea6303d" providerId="LiveId" clId="{0DC0D599-4DD2-454E-AEAE-BBE65F500900}" dt="2019-02-26T23:06:03.029" v="32" actId="790"/>
          <ac:spMkLst>
            <pc:docMk/>
            <pc:sldMk cId="2395255562" sldId="263"/>
            <ac:spMk id="3" creationId="{00000000-0000-0000-0000-000000000000}"/>
          </ac:spMkLst>
        </pc:spChg>
        <pc:spChg chg="mod">
          <ac:chgData name="victor vargas" userId="1dff6e9f5ea6303d" providerId="LiveId" clId="{0DC0D599-4DD2-454E-AEAE-BBE65F500900}" dt="2019-02-26T23:06:14.380" v="33" actId="790"/>
          <ac:spMkLst>
            <pc:docMk/>
            <pc:sldMk cId="2395255562" sldId="263"/>
            <ac:spMk id="4" creationId="{00000000-0000-0000-0000-000000000000}"/>
          </ac:spMkLst>
        </pc:spChg>
      </pc:sldChg>
      <pc:sldChg chg="modSp">
        <pc:chgData name="victor vargas" userId="1dff6e9f5ea6303d" providerId="LiveId" clId="{0DC0D599-4DD2-454E-AEAE-BBE65F500900}" dt="2019-02-26T23:02:12.665" v="19" actId="790"/>
        <pc:sldMkLst>
          <pc:docMk/>
          <pc:sldMk cId="2612892658" sldId="264"/>
        </pc:sldMkLst>
        <pc:spChg chg="mod">
          <ac:chgData name="victor vargas" userId="1dff6e9f5ea6303d" providerId="LiveId" clId="{0DC0D599-4DD2-454E-AEAE-BBE65F500900}" dt="2019-02-26T23:02:03.151" v="18" actId="790"/>
          <ac:spMkLst>
            <pc:docMk/>
            <pc:sldMk cId="2612892658" sldId="264"/>
            <ac:spMk id="3" creationId="{00000000-0000-0000-0000-000000000000}"/>
          </ac:spMkLst>
        </pc:spChg>
        <pc:spChg chg="mod">
          <ac:chgData name="victor vargas" userId="1dff6e9f5ea6303d" providerId="LiveId" clId="{0DC0D599-4DD2-454E-AEAE-BBE65F500900}" dt="2019-02-26T23:02:12.665" v="19" actId="790"/>
          <ac:spMkLst>
            <pc:docMk/>
            <pc:sldMk cId="2612892658" sldId="264"/>
            <ac:spMk id="4" creationId="{00000000-0000-0000-0000-000000000000}"/>
          </ac:spMkLst>
        </pc:spChg>
      </pc:sldChg>
      <pc:sldChg chg="modSp">
        <pc:chgData name="victor vargas" userId="1dff6e9f5ea6303d" providerId="LiveId" clId="{0DC0D599-4DD2-454E-AEAE-BBE65F500900}" dt="2019-02-26T23:01:42.892" v="16" actId="790"/>
        <pc:sldMkLst>
          <pc:docMk/>
          <pc:sldMk cId="4031618221" sldId="265"/>
        </pc:sldMkLst>
        <pc:spChg chg="mod">
          <ac:chgData name="victor vargas" userId="1dff6e9f5ea6303d" providerId="LiveId" clId="{0DC0D599-4DD2-454E-AEAE-BBE65F500900}" dt="2019-02-26T23:01:35.897" v="15" actId="790"/>
          <ac:spMkLst>
            <pc:docMk/>
            <pc:sldMk cId="4031618221" sldId="265"/>
            <ac:spMk id="4" creationId="{00000000-0000-0000-0000-000000000000}"/>
          </ac:spMkLst>
        </pc:spChg>
        <pc:spChg chg="mod">
          <ac:chgData name="victor vargas" userId="1dff6e9f5ea6303d" providerId="LiveId" clId="{0DC0D599-4DD2-454E-AEAE-BBE65F500900}" dt="2019-02-26T23:01:42.892" v="16" actId="790"/>
          <ac:spMkLst>
            <pc:docMk/>
            <pc:sldMk cId="4031618221" sldId="265"/>
            <ac:spMk id="10" creationId="{00000000-0000-0000-0000-000000000000}"/>
          </ac:spMkLst>
        </pc:spChg>
      </pc:sldChg>
      <pc:sldChg chg="modSp">
        <pc:chgData name="victor vargas" userId="1dff6e9f5ea6303d" providerId="LiveId" clId="{0DC0D599-4DD2-454E-AEAE-BBE65F500900}" dt="2019-02-26T23:05:40.874" v="31" actId="790"/>
        <pc:sldMkLst>
          <pc:docMk/>
          <pc:sldMk cId="3224533202" sldId="266"/>
        </pc:sldMkLst>
        <pc:spChg chg="mod">
          <ac:chgData name="victor vargas" userId="1dff6e9f5ea6303d" providerId="LiveId" clId="{0DC0D599-4DD2-454E-AEAE-BBE65F500900}" dt="2019-02-26T23:05:33.908" v="30" actId="790"/>
          <ac:spMkLst>
            <pc:docMk/>
            <pc:sldMk cId="3224533202" sldId="266"/>
            <ac:spMk id="3" creationId="{00000000-0000-0000-0000-000000000000}"/>
          </ac:spMkLst>
        </pc:spChg>
        <pc:spChg chg="mod">
          <ac:chgData name="victor vargas" userId="1dff6e9f5ea6303d" providerId="LiveId" clId="{0DC0D599-4DD2-454E-AEAE-BBE65F500900}" dt="2019-02-26T23:05:40.874" v="31" actId="790"/>
          <ac:spMkLst>
            <pc:docMk/>
            <pc:sldMk cId="3224533202" sldId="266"/>
            <ac:spMk id="4" creationId="{00000000-0000-0000-0000-000000000000}"/>
          </ac:spMkLst>
        </pc:spChg>
      </pc:sldChg>
      <pc:sldChg chg="modSp">
        <pc:chgData name="victor vargas" userId="1dff6e9f5ea6303d" providerId="LiveId" clId="{0DC0D599-4DD2-454E-AEAE-BBE65F500900}" dt="2019-02-26T23:03:29.503" v="24" actId="790"/>
        <pc:sldMkLst>
          <pc:docMk/>
          <pc:sldMk cId="973545471" sldId="267"/>
        </pc:sldMkLst>
        <pc:spChg chg="mod">
          <ac:chgData name="victor vargas" userId="1dff6e9f5ea6303d" providerId="LiveId" clId="{0DC0D599-4DD2-454E-AEAE-BBE65F500900}" dt="2019-02-26T23:03:29.503" v="24" actId="790"/>
          <ac:spMkLst>
            <pc:docMk/>
            <pc:sldMk cId="973545471" sldId="267"/>
            <ac:spMk id="4" creationId="{00000000-0000-0000-0000-000000000000}"/>
          </ac:spMkLst>
        </pc:spChg>
        <pc:spChg chg="mod">
          <ac:chgData name="victor vargas" userId="1dff6e9f5ea6303d" providerId="LiveId" clId="{0DC0D599-4DD2-454E-AEAE-BBE65F500900}" dt="2019-02-26T23:03:18.448" v="23" actId="790"/>
          <ac:spMkLst>
            <pc:docMk/>
            <pc:sldMk cId="973545471" sldId="267"/>
            <ac:spMk id="9" creationId="{00000000-0000-0000-0000-000000000000}"/>
          </ac:spMkLst>
        </pc:spChg>
      </pc:sldChg>
      <pc:sldChg chg="modSp">
        <pc:chgData name="victor vargas" userId="1dff6e9f5ea6303d" providerId="LiveId" clId="{0DC0D599-4DD2-454E-AEAE-BBE65F500900}" dt="2019-02-26T23:00:43.282" v="10" actId="790"/>
        <pc:sldMkLst>
          <pc:docMk/>
          <pc:sldMk cId="121963448" sldId="268"/>
        </pc:sldMkLst>
        <pc:spChg chg="mod">
          <ac:chgData name="victor vargas" userId="1dff6e9f5ea6303d" providerId="LiveId" clId="{0DC0D599-4DD2-454E-AEAE-BBE65F500900}" dt="2019-02-26T23:00:34.456" v="9" actId="790"/>
          <ac:spMkLst>
            <pc:docMk/>
            <pc:sldMk cId="121963448" sldId="268"/>
            <ac:spMk id="4" creationId="{00000000-0000-0000-0000-000000000000}"/>
          </ac:spMkLst>
        </pc:spChg>
        <pc:spChg chg="mod">
          <ac:chgData name="victor vargas" userId="1dff6e9f5ea6303d" providerId="LiveId" clId="{0DC0D599-4DD2-454E-AEAE-BBE65F500900}" dt="2019-02-26T23:00:43.282" v="10" actId="790"/>
          <ac:spMkLst>
            <pc:docMk/>
            <pc:sldMk cId="121963448" sldId="268"/>
            <ac:spMk id="9" creationId="{00000000-0000-0000-0000-000000000000}"/>
          </ac:spMkLst>
        </pc:spChg>
      </pc:sldChg>
      <pc:sldChg chg="modSp">
        <pc:chgData name="victor vargas" userId="1dff6e9f5ea6303d" providerId="LiveId" clId="{0DC0D599-4DD2-454E-AEAE-BBE65F500900}" dt="2019-02-26T23:01:54.096" v="17" actId="790"/>
        <pc:sldMkLst>
          <pc:docMk/>
          <pc:sldMk cId="4059763352" sldId="269"/>
        </pc:sldMkLst>
        <pc:spChg chg="mod">
          <ac:chgData name="victor vargas" userId="1dff6e9f5ea6303d" providerId="LiveId" clId="{0DC0D599-4DD2-454E-AEAE-BBE65F500900}" dt="2019-02-26T23:01:54.096" v="17" actId="790"/>
          <ac:spMkLst>
            <pc:docMk/>
            <pc:sldMk cId="4059763352" sldId="269"/>
            <ac:spMk id="6" creationId="{00000000-0000-0000-0000-000000000000}"/>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3" name="Rectangle 22"/>
          <p:cNvSpPr/>
          <p:nvPr/>
        </p:nvSpPr>
        <p:spPr>
          <a:xfrm flipV="1">
            <a:off x="5410182"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4" name="Rectangle 23"/>
          <p:cNvSpPr/>
          <p:nvPr/>
        </p:nvSpPr>
        <p:spPr>
          <a:xfrm flipV="1">
            <a:off x="5410200"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5" name="Rectangle 24"/>
          <p:cNvSpPr/>
          <p:nvPr/>
        </p:nvSpPr>
        <p:spPr>
          <a:xfrm flipV="1">
            <a:off x="5410200"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6" name="Rectangle 25"/>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Rectangle 26"/>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0" name="Rounded Rectangle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1" name="Rounded Rectangle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Rectangle 6"/>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0" y="3675527"/>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kumimoji="0" lang="en-US"/>
              <a:t>Click to edit Master title style</a:t>
            </a:r>
          </a:p>
        </p:txBody>
      </p:sp>
      <p:sp>
        <p:nvSpPr>
          <p:cNvPr id="9" name="Subtitle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6705600" y="4206240"/>
            <a:ext cx="960120" cy="457200"/>
          </a:xfrm>
        </p:spPr>
        <p:txBody>
          <a:bodyPr/>
          <a:lstStyle/>
          <a:p>
            <a:pPr eaLnBrk="1" latinLnBrk="0" hangingPunct="1"/>
            <a:fld id="{C3F416CD-67A3-4CF0-A210-F6AF31AC147F}" type="datetimeFigureOut">
              <a:rPr lang="en-US" smtClean="0"/>
              <a:pPr eaLnBrk="1" latinLnBrk="0" hangingPunct="1"/>
              <a:t>2/26/2019</a:t>
            </a:fld>
            <a:endParaRPr lang="en-US"/>
          </a:p>
        </p:txBody>
      </p:sp>
      <p:sp>
        <p:nvSpPr>
          <p:cNvPr id="17" name="Footer Placeholder 16"/>
          <p:cNvSpPr>
            <a:spLocks noGrp="1"/>
          </p:cNvSpPr>
          <p:nvPr>
            <p:ph type="ftr" sz="quarter" idx="11"/>
          </p:nvPr>
        </p:nvSpPr>
        <p:spPr>
          <a:xfrm>
            <a:off x="5410200" y="4205288"/>
            <a:ext cx="1295400" cy="457200"/>
          </a:xfrm>
        </p:spPr>
        <p:txBody>
          <a:bodyPr/>
          <a:lstStyle/>
          <a:p>
            <a:endParaRPr kumimoji="0" lang="en-US" dirty="0"/>
          </a:p>
        </p:txBody>
      </p:sp>
      <p:sp>
        <p:nvSpPr>
          <p:cNvPr id="29" name="Slide Number Placeholder 28"/>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pPr algn="r" eaLnBrk="1" latinLnBrk="0" hangingPunct="1"/>
            <a:fld id="{96652B35-718D-4E28-AFEB-B694A3B357E8}" type="slidenum">
              <a:rPr kumimoji="0" lang="en-US" smtClean="0"/>
              <a:pPr algn="r" eaLnBrk="1" latinLnBrk="0" hangingPunct="1"/>
              <a:t>‹#›</a:t>
            </a:fld>
            <a:endParaRPr kumimoji="0" lang="en-US" sz="1800"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eaLnBrk="1" latinLnBrk="0" hangingPunct="1"/>
            <a:fld id="{C3F416CD-67A3-4CF0-A210-F6AF31AC147F}" type="datetimeFigureOut">
              <a:rPr lang="en-US" smtClean="0"/>
              <a:pPr eaLnBrk="1" latinLnBrk="0" hangingPunct="1"/>
              <a:t>2/26/2019</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96652B35-718D-4E28-AFEB-B694A3B357E8}" type="slidenum">
              <a:rPr kumimoji="0" lang="en-US" smtClean="0"/>
              <a:pPr eaLnBrk="1" latinLnBrk="0" hangingPunct="1"/>
              <a:t>‹#›</a:t>
            </a:fld>
            <a:endParaRPr kumimoji="0"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1143000"/>
            <a:ext cx="1905000" cy="5486400"/>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1143000"/>
            <a:ext cx="6248400" cy="548640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eaLnBrk="1" latinLnBrk="0" hangingPunct="1"/>
            <a:fld id="{C3F416CD-67A3-4CF0-A210-F6AF31AC147F}" type="datetimeFigureOut">
              <a:rPr lang="en-US" smtClean="0"/>
              <a:pPr eaLnBrk="1" latinLnBrk="0" hangingPunct="1"/>
              <a:t>2/26/2019</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96652B35-718D-4E28-AFEB-B694A3B357E8}" type="slidenum">
              <a:rPr kumimoji="0" lang="en-US" smtClean="0"/>
              <a:pPr eaLnBrk="1" latinLnBrk="0" hangingPunct="1"/>
              <a:t>‹#›</a:t>
            </a:fld>
            <a:endParaRPr kumimoji="0"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eaLnBrk="1" latinLnBrk="0" hangingPunct="1"/>
            <a:fld id="{C3F416CD-67A3-4CF0-A210-F6AF31AC147F}" type="datetimeFigureOut">
              <a:rPr lang="en-US" smtClean="0"/>
              <a:pPr eaLnBrk="1" latinLnBrk="0" hangingPunct="1"/>
              <a:t>2/26/2019</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96652B35-718D-4E28-AFEB-B694A3B357E8}" type="slidenum">
              <a:rPr kumimoji="0" lang="en-US" smtClean="0"/>
              <a:pPr eaLnBrk="1" latinLnBrk="0" hangingPunct="1"/>
              <a:t>‹#›</a:t>
            </a:fld>
            <a:endParaRPr kumimoji="0"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en-US"/>
              <a:t>Click to edit Master title style</a:t>
            </a:r>
          </a:p>
        </p:txBody>
      </p:sp>
      <p:sp>
        <p:nvSpPr>
          <p:cNvPr id="3" name="Text Placeholder 2"/>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pPr eaLnBrk="1" latinLnBrk="0" hangingPunct="1"/>
            <a:fld id="{C3F416CD-67A3-4CF0-A210-F6AF31AC147F}" type="datetimeFigureOut">
              <a:rPr lang="en-US" smtClean="0"/>
              <a:pPr eaLnBrk="1" latinLnBrk="0" hangingPunct="1"/>
              <a:t>2/26/2019</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96652B35-718D-4E28-AFEB-B694A3B357E8}" type="slidenum">
              <a:rPr kumimoji="0" lang="en-US" smtClean="0"/>
              <a:pPr eaLnBrk="1" latinLnBrk="0" hangingPunct="1"/>
              <a:t>‹#›</a:t>
            </a:fld>
            <a:endParaRPr kumimoji="0"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eaLnBrk="1" latinLnBrk="0" hangingPunct="1"/>
            <a:fld id="{C3F416CD-67A3-4CF0-A210-F6AF31AC147F}" type="datetimeFigureOut">
              <a:rPr lang="en-US" smtClean="0"/>
              <a:pPr eaLnBrk="1" latinLnBrk="0" hangingPunct="1"/>
              <a:t>2/26/2019</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96652B35-718D-4E28-AFEB-B694A3B357E8}" type="slidenum">
              <a:rPr kumimoji="0" lang="en-US" smtClean="0"/>
              <a:pPr eaLnBrk="1" latinLnBrk="0" hangingPunct="1"/>
              <a:t>‹#›</a:t>
            </a:fld>
            <a:endParaRPr kumimoji="0"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1000" y="1143000"/>
            <a:ext cx="8382000" cy="1069848"/>
          </a:xfrm>
        </p:spPr>
        <p:txBody>
          <a:bodyPr anchor="ctr"/>
          <a:lstStyle>
            <a:lvl1pPr>
              <a:defRPr sz="4000" b="0" i="0" cap="none" baseline="0"/>
            </a:lvl1pPr>
          </a:lstStyle>
          <a:p>
            <a:r>
              <a:rPr kumimoji="0" lang="en-US"/>
              <a:t>Click to edit Master title style</a:t>
            </a:r>
          </a:p>
        </p:txBody>
      </p:sp>
      <p:sp>
        <p:nvSpPr>
          <p:cNvPr id="3" name="Text Placeholder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Date Placeholder 25"/>
          <p:cNvSpPr>
            <a:spLocks noGrp="1"/>
          </p:cNvSpPr>
          <p:nvPr>
            <p:ph type="dt" sz="half" idx="10"/>
          </p:nvPr>
        </p:nvSpPr>
        <p:spPr/>
        <p:txBody>
          <a:bodyPr rtlCol="0"/>
          <a:lstStyle/>
          <a:p>
            <a:pPr algn="l" eaLnBrk="1" latinLnBrk="0" hangingPunct="1"/>
            <a:fld id="{C3F416CD-67A3-4CF0-A210-F6AF31AC147F}" type="datetimeFigureOut">
              <a:rPr lang="en-US" smtClean="0"/>
              <a:pPr algn="l" eaLnBrk="1" latinLnBrk="0" hangingPunct="1"/>
              <a:t>2/26/2019</a:t>
            </a:fld>
            <a:endParaRPr lang="en-US"/>
          </a:p>
        </p:txBody>
      </p:sp>
      <p:sp>
        <p:nvSpPr>
          <p:cNvPr id="27" name="Slide Number Placeholder 26"/>
          <p:cNvSpPr>
            <a:spLocks noGrp="1"/>
          </p:cNvSpPr>
          <p:nvPr>
            <p:ph type="sldNum" sz="quarter" idx="11"/>
          </p:nvPr>
        </p:nvSpPr>
        <p:spPr/>
        <p:txBody>
          <a:bodyPr rtlCol="0"/>
          <a:lstStyle/>
          <a:p>
            <a:pPr algn="r" eaLnBrk="1" latinLnBrk="0" hangingPunct="1"/>
            <a:fld id="{96652B35-718D-4E28-AFEB-B694A3B357E8}" type="slidenum">
              <a:rPr kumimoji="0" lang="en-US" smtClean="0"/>
              <a:pPr algn="r" eaLnBrk="1" latinLnBrk="0" hangingPunct="1"/>
              <a:t>‹#›</a:t>
            </a:fld>
            <a:endParaRPr kumimoji="0" lang="en-US"/>
          </a:p>
        </p:txBody>
      </p:sp>
      <p:sp>
        <p:nvSpPr>
          <p:cNvPr id="28" name="Footer Placeholder 27"/>
          <p:cNvSpPr>
            <a:spLocks noGrp="1"/>
          </p:cNvSpPr>
          <p:nvPr>
            <p:ph type="ftr" sz="quarter" idx="12"/>
          </p:nvPr>
        </p:nvSpPr>
        <p:spPr/>
        <p:txBody>
          <a:bodyPr rtlCol="0"/>
          <a:lstStyle/>
          <a:p>
            <a:endParaRPr kumimoji="0"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en-US"/>
              <a:t>Click to edit Master title style</a:t>
            </a:r>
          </a:p>
        </p:txBody>
      </p:sp>
      <p:sp>
        <p:nvSpPr>
          <p:cNvPr id="3" name="Date Placeholder 2"/>
          <p:cNvSpPr>
            <a:spLocks noGrp="1"/>
          </p:cNvSpPr>
          <p:nvPr>
            <p:ph type="dt" sz="half" idx="10"/>
          </p:nvPr>
        </p:nvSpPr>
        <p:spPr>
          <a:xfrm>
            <a:off x="6583680" y="612648"/>
            <a:ext cx="957264" cy="457200"/>
          </a:xfrm>
        </p:spPr>
        <p:txBody>
          <a:bodyPr/>
          <a:lstStyle/>
          <a:p>
            <a:pPr eaLnBrk="1" latinLnBrk="0" hangingPunct="1"/>
            <a:fld id="{C3F416CD-67A3-4CF0-A210-F6AF31AC147F}" type="datetimeFigureOut">
              <a:rPr lang="en-US" smtClean="0"/>
              <a:pPr eaLnBrk="1" latinLnBrk="0" hangingPunct="1"/>
              <a:t>2/26/2019</a:t>
            </a:fld>
            <a:endParaRPr lang="en-US"/>
          </a:p>
        </p:txBody>
      </p:sp>
      <p:sp>
        <p:nvSpPr>
          <p:cNvPr id="4" name="Footer Placeholder 3"/>
          <p:cNvSpPr>
            <a:spLocks noGrp="1"/>
          </p:cNvSpPr>
          <p:nvPr>
            <p:ph type="ftr" sz="quarter" idx="11"/>
          </p:nvPr>
        </p:nvSpPr>
        <p:spPr>
          <a:xfrm>
            <a:off x="5257800" y="612648"/>
            <a:ext cx="1325880" cy="457200"/>
          </a:xfrm>
        </p:spPr>
        <p:txBody>
          <a:bodyPr/>
          <a:lstStyle/>
          <a:p>
            <a:endParaRPr kumimoji="0" lang="en-US" dirty="0"/>
          </a:p>
        </p:txBody>
      </p:sp>
      <p:sp>
        <p:nvSpPr>
          <p:cNvPr id="5" name="Slide Number Placeholder 4"/>
          <p:cNvSpPr>
            <a:spLocks noGrp="1"/>
          </p:cNvSpPr>
          <p:nvPr>
            <p:ph type="sldNum" sz="quarter" idx="12"/>
          </p:nvPr>
        </p:nvSpPr>
        <p:spPr>
          <a:xfrm>
            <a:off x="8174736" y="2272"/>
            <a:ext cx="762000" cy="365760"/>
          </a:xfrm>
        </p:spPr>
        <p:txBody>
          <a:bodyPr/>
          <a:lstStyle/>
          <a:p>
            <a:fld id="{96652B35-718D-4E28-AFEB-B694A3B357E8}" type="slidenum">
              <a:rPr kumimoji="0" lang="en-US" smtClean="0"/>
              <a:pPr eaLnBrk="1" latinLnBrk="0" hangingPunct="1"/>
              <a:t>‹#›</a:t>
            </a:fld>
            <a:endParaRPr kumimoji="0"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eaLnBrk="1" latinLnBrk="0" hangingPunct="1"/>
            <a:fld id="{C3F416CD-67A3-4CF0-A210-F6AF31AC147F}" type="datetimeFigureOut">
              <a:rPr lang="en-US" smtClean="0"/>
              <a:pPr eaLnBrk="1" latinLnBrk="0" hangingPunct="1"/>
              <a:t>2/26/2019</a:t>
            </a:fld>
            <a:endParaRPr lang="en-US"/>
          </a:p>
        </p:txBody>
      </p:sp>
      <p:sp>
        <p:nvSpPr>
          <p:cNvPr id="3" name="Footer Placeholder 2"/>
          <p:cNvSpPr>
            <a:spLocks noGrp="1"/>
          </p:cNvSpPr>
          <p:nvPr>
            <p:ph type="ftr" sz="quarter" idx="11"/>
          </p:nvPr>
        </p:nvSpPr>
        <p:spPr/>
        <p:txBody>
          <a:bodyPr/>
          <a:lstStyle/>
          <a:p>
            <a:endParaRPr kumimoji="0" lang="en-US"/>
          </a:p>
        </p:txBody>
      </p:sp>
      <p:sp>
        <p:nvSpPr>
          <p:cNvPr id="4" name="Slide Number Placeholder 3"/>
          <p:cNvSpPr>
            <a:spLocks noGrp="1"/>
          </p:cNvSpPr>
          <p:nvPr>
            <p:ph type="sldNum" sz="quarter" idx="12"/>
          </p:nvPr>
        </p:nvSpPr>
        <p:spPr/>
        <p:txBody>
          <a:bodyPr/>
          <a:lstStyle/>
          <a:p>
            <a:fld id="{96652B35-718D-4E28-AFEB-B694A3B357E8}" type="slidenum">
              <a:rPr kumimoji="0" lang="en-US" smtClean="0"/>
              <a:pPr eaLnBrk="1" latinLnBrk="0" hangingPunct="1"/>
              <a:t>‹#›</a:t>
            </a:fld>
            <a:endParaRPr kumimoji="0"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496" y="1101970"/>
            <a:ext cx="3383280" cy="877824"/>
          </a:xfrm>
        </p:spPr>
        <p:txBody>
          <a:bodyPr anchor="b"/>
          <a:lstStyle>
            <a:lvl1pPr algn="l">
              <a:buNone/>
              <a:defRPr sz="1800" b="1"/>
            </a:lvl1pPr>
          </a:lstStyle>
          <a:p>
            <a:r>
              <a:rPr kumimoji="0" lang="en-US"/>
              <a:t>Click to edit Master title style</a:t>
            </a:r>
          </a:p>
        </p:txBody>
      </p:sp>
      <p:sp>
        <p:nvSpPr>
          <p:cNvPr id="3" name="Text Placeholder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eaLnBrk="1" latinLnBrk="0" hangingPunct="1"/>
            <a:fld id="{C3F416CD-67A3-4CF0-A210-F6AF31AC147F}" type="datetimeFigureOut">
              <a:rPr lang="en-US" smtClean="0"/>
              <a:pPr eaLnBrk="1" latinLnBrk="0" hangingPunct="1"/>
              <a:t>2/26/2019</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96652B35-718D-4E28-AFEB-B694A3B357E8}" type="slidenum">
              <a:rPr kumimoji="0" lang="en-US" smtClean="0"/>
              <a:pPr eaLnBrk="1" latinLnBrk="0" hangingPunct="1"/>
              <a:t>‹#›</a:t>
            </a:fld>
            <a:endParaRPr kumimoji="0"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kumimoji="0" lang="en-US"/>
              <a:t>Click to edit Master title style</a:t>
            </a:r>
          </a:p>
        </p:txBody>
      </p:sp>
      <p:sp>
        <p:nvSpPr>
          <p:cNvPr id="3" name="Picture Placeholder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6088443" y="3274308"/>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pPr eaLnBrk="1" latinLnBrk="0" hangingPunct="1"/>
            <a:fld id="{C3F416CD-67A3-4CF0-A210-F6AF31AC147F}" type="datetimeFigureOut">
              <a:rPr lang="en-US" smtClean="0"/>
              <a:pPr eaLnBrk="1" latinLnBrk="0" hangingPunct="1"/>
              <a:t>2/26/2019</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96652B35-718D-4E28-AFEB-B694A3B357E8}" type="slidenum">
              <a:rPr kumimoji="0" lang="en-US" smtClean="0"/>
              <a:pPr eaLnBrk="1" latinLnBrk="0" hangingPunct="1"/>
              <a:t>‹#›</a:t>
            </a:fld>
            <a:endParaRPr kumimoji="0"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ctangle 27"/>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Rectangle 28"/>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0" name="Rectangle 29"/>
          <p:cNvSpPr/>
          <p:nvPr/>
        </p:nvSpPr>
        <p:spPr>
          <a:xfrm>
            <a:off x="0" y="308276"/>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1" name="Rectangle 30"/>
          <p:cNvSpPr/>
          <p:nvPr/>
        </p:nvSpPr>
        <p:spPr>
          <a:xfrm flipV="1">
            <a:off x="5410182" y="360246"/>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flipV="1">
            <a:off x="5410200" y="44011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3" name="Rounded Rectangle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4" name="Rounded Rectangle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5" name="Rectangle 34"/>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6" name="Rectangle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7" name="Rectangle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8" name="Rectangle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9" name="Rectangle 38"/>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0" name="Rectangle 39"/>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Title Placeholder 21"/>
          <p:cNvSpPr>
            <a:spLocks noGrp="1"/>
          </p:cNvSpPr>
          <p:nvPr>
            <p:ph type="title"/>
          </p:nvPr>
        </p:nvSpPr>
        <p:spPr>
          <a:xfrm>
            <a:off x="457200" y="1143000"/>
            <a:ext cx="8229600" cy="106680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pPr algn="l" eaLnBrk="1" latinLnBrk="0" hangingPunct="1"/>
            <a:fld id="{C3F416CD-67A3-4CF0-A210-F6AF31AC147F}" type="datetimeFigureOut">
              <a:rPr lang="en-US" smtClean="0"/>
              <a:pPr algn="l" eaLnBrk="1" latinLnBrk="0" hangingPunct="1"/>
              <a:t>2/26/2019</a:t>
            </a:fld>
            <a:endParaRPr lang="en-US" sz="800" dirty="0">
              <a:solidFill>
                <a:schemeClr val="accent2"/>
              </a:solidFill>
            </a:endParaRPr>
          </a:p>
        </p:txBody>
      </p:sp>
      <p:sp>
        <p:nvSpPr>
          <p:cNvPr id="3" name="Footer Placeholder 2"/>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pPr algn="r" eaLnBrk="1" latinLnBrk="0" hangingPunct="1"/>
            <a:endParaRPr kumimoji="0" lang="en-US" sz="800" dirty="0">
              <a:solidFill>
                <a:schemeClr val="accent2"/>
              </a:solidFill>
            </a:endParaRPr>
          </a:p>
        </p:txBody>
      </p:sp>
      <p:sp>
        <p:nvSpPr>
          <p:cNvPr id="23" name="Slide Number Placeholder 22"/>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pPr algn="r" eaLnBrk="1" latinLnBrk="0" hangingPunct="1"/>
            <a:fld id="{96652B35-718D-4E28-AFEB-B694A3B357E8}" type="slidenum">
              <a:rPr kumimoji="0" lang="en-US" smtClean="0"/>
              <a:pPr algn="r" eaLnBrk="1" latinLnBrk="0" hangingPunct="1"/>
              <a:t>‹#›</a:t>
            </a:fld>
            <a:endParaRPr kumimoji="0" lang="en-US" sz="1800" dirty="0">
              <a:solidFill>
                <a:schemeClr val="bg1"/>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wmf"/><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2133600"/>
            <a:ext cx="8382000" cy="1470025"/>
          </a:xfrm>
        </p:spPr>
        <p:txBody>
          <a:bodyPr>
            <a:normAutofit/>
          </a:bodyPr>
          <a:lstStyle/>
          <a:p>
            <a:pPr algn="ctr"/>
            <a:r>
              <a:rPr lang="es-MX" dirty="0">
                <a:latin typeface="+mn-lt"/>
              </a:rPr>
              <a:t>Vivienda deshabitada en </a:t>
            </a:r>
            <a:br>
              <a:rPr lang="es-MX" dirty="0">
                <a:latin typeface="+mn-lt"/>
              </a:rPr>
            </a:br>
            <a:r>
              <a:rPr lang="es-MX" dirty="0">
                <a:latin typeface="+mn-lt"/>
              </a:rPr>
              <a:t>Ciudad Juárez</a:t>
            </a:r>
          </a:p>
        </p:txBody>
      </p:sp>
      <p:sp>
        <p:nvSpPr>
          <p:cNvPr id="3" name="Subtitle 2"/>
          <p:cNvSpPr>
            <a:spLocks noGrp="1"/>
          </p:cNvSpPr>
          <p:nvPr>
            <p:ph type="subTitle" idx="1"/>
          </p:nvPr>
        </p:nvSpPr>
        <p:spPr/>
        <p:txBody>
          <a:bodyPr/>
          <a:lstStyle/>
          <a:p>
            <a:endParaRPr lang="es-MX" dirty="0"/>
          </a:p>
        </p:txBody>
      </p:sp>
      <p:pic>
        <p:nvPicPr>
          <p:cNvPr id="4" name="Picture 7" descr="C:\EDER 2009\Acceso\LOGOS on Camilo Garcia (Imippyp16)\IMIP.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62400" y="246103"/>
            <a:ext cx="1219200" cy="127789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03280" y="1595735"/>
            <a:ext cx="8007320" cy="461665"/>
          </a:xfrm>
          <a:prstGeom prst="rect">
            <a:avLst/>
          </a:prstGeom>
          <a:noFill/>
        </p:spPr>
        <p:txBody>
          <a:bodyPr wrap="none" rtlCol="0">
            <a:spAutoFit/>
          </a:bodyPr>
          <a:lstStyle/>
          <a:p>
            <a:pPr algn="r"/>
            <a:r>
              <a:rPr lang="es-MX" sz="2400" b="1" dirty="0">
                <a:solidFill>
                  <a:schemeClr val="bg1"/>
                </a:solidFill>
              </a:rPr>
              <a:t>Instituto Municipal de Investigación y Planeación</a:t>
            </a:r>
          </a:p>
        </p:txBody>
      </p:sp>
      <p:sp>
        <p:nvSpPr>
          <p:cNvPr id="7" name="Title 1"/>
          <p:cNvSpPr txBox="1">
            <a:spLocks/>
          </p:cNvSpPr>
          <p:nvPr/>
        </p:nvSpPr>
        <p:spPr>
          <a:xfrm>
            <a:off x="5638800" y="4343400"/>
            <a:ext cx="3352800" cy="2286000"/>
          </a:xfrm>
          <a:prstGeom prst="rect">
            <a:avLst/>
          </a:prstGeom>
        </p:spPr>
        <p:txBody>
          <a:bodyPr vert="horz" anchor="b">
            <a:normAutofit/>
          </a:bodyPr>
          <a:lstStyle>
            <a:lvl1pPr algn="l" rtl="0" eaLnBrk="1" latinLnBrk="0" hangingPunct="1">
              <a:spcBef>
                <a:spcPct val="0"/>
              </a:spcBef>
              <a:buNone/>
              <a:defRPr kumimoji="0" sz="4400" kern="1200">
                <a:solidFill>
                  <a:schemeClr val="bg1"/>
                </a:solidFill>
                <a:latin typeface="+mj-lt"/>
                <a:ea typeface="+mj-ea"/>
                <a:cs typeface="+mj-cs"/>
              </a:defRPr>
            </a:lvl1pPr>
          </a:lstStyle>
          <a:p>
            <a:pPr algn="ctr"/>
            <a:endParaRPr lang="en-US" sz="2000" b="1" dirty="0">
              <a:solidFill>
                <a:schemeClr val="tx1">
                  <a:lumMod val="50000"/>
                  <a:lumOff val="50000"/>
                </a:schemeClr>
              </a:solidFill>
              <a:latin typeface="+mn-lt"/>
            </a:endParaRPr>
          </a:p>
          <a:p>
            <a:pPr algn="ctr"/>
            <a:endParaRPr lang="en-US" sz="2000" b="1" dirty="0">
              <a:solidFill>
                <a:schemeClr val="tx1">
                  <a:lumMod val="50000"/>
                  <a:lumOff val="50000"/>
                </a:schemeClr>
              </a:solidFill>
              <a:latin typeface="+mn-lt"/>
            </a:endParaRPr>
          </a:p>
          <a:p>
            <a:pPr algn="ctr"/>
            <a:endParaRPr lang="en-US" sz="2000" b="1" dirty="0">
              <a:solidFill>
                <a:schemeClr val="tx1">
                  <a:lumMod val="50000"/>
                  <a:lumOff val="50000"/>
                </a:schemeClr>
              </a:solidFill>
              <a:latin typeface="+mn-lt"/>
            </a:endParaRPr>
          </a:p>
          <a:p>
            <a:pPr algn="ctr"/>
            <a:r>
              <a:rPr lang="es-MX" sz="2000" dirty="0">
                <a:solidFill>
                  <a:schemeClr val="tx1">
                    <a:lumMod val="50000"/>
                    <a:lumOff val="50000"/>
                  </a:schemeClr>
                </a:solidFill>
                <a:latin typeface="+mn-lt"/>
              </a:rPr>
              <a:t>17 de enero 2016</a:t>
            </a:r>
          </a:p>
        </p:txBody>
      </p:sp>
      <p:pic>
        <p:nvPicPr>
          <p:cNvPr id="11267" name="Picture 3" descr="W:\PYP\ACTUALIZACION USOS RIVERAS DEL BRAVO\FOTOS\RIBERAS DEL BRAVO ETAPA IX\DSC05395.JPG"/>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Effect>
                      <a14:colorTemperature colorTemp="8800"/>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32656" y="3771900"/>
            <a:ext cx="5377543" cy="3086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7838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304800"/>
            <a:ext cx="5410200" cy="685800"/>
          </a:xfrm>
          <a:prstGeom prst="rect">
            <a:avLst/>
          </a:prstGeom>
        </p:spPr>
        <p:txBody>
          <a:bodyPr vert="horz" anchor="ct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algn="ctr"/>
            <a:r>
              <a:rPr lang="es-MX" sz="2000" b="1" dirty="0">
                <a:latin typeface="+mn-lt"/>
              </a:rPr>
              <a:t>Cuantificación por lote 2016</a:t>
            </a:r>
          </a:p>
        </p:txBody>
      </p:sp>
      <p:pic>
        <p:nvPicPr>
          <p:cNvPr id="8194" name="Picture 2" descr="C:\Users\edreyes\Desktop\LOTE_deshabitadas_2016_Riveras_del_Brav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838200"/>
            <a:ext cx="3866990" cy="597625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edreyes\Desktop\LOTE_deshabitadas_2016_Riveras_del_Bravo.jpg"/>
          <p:cNvPicPr>
            <a:picLocks noChangeAspect="1" noChangeArrowheads="1"/>
          </p:cNvPicPr>
          <p:nvPr/>
        </p:nvPicPr>
        <p:blipFill rotWithShape="1">
          <a:blip r:embed="rId3">
            <a:extLst>
              <a:ext uri="{28A0092B-C50C-407E-A947-70E740481C1C}">
                <a14:useLocalDpi xmlns:a14="http://schemas.microsoft.com/office/drawing/2010/main" val="0"/>
              </a:ext>
            </a:extLst>
          </a:blip>
          <a:srcRect l="4007" t="61384" r="61086" b="33516"/>
          <a:stretch/>
        </p:blipFill>
        <p:spPr bwMode="auto">
          <a:xfrm>
            <a:off x="4572000" y="5355770"/>
            <a:ext cx="3953077" cy="89263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EDER 2010\PROYECTO MANUEL J. CLOUTHIER\LOCALIZACION M CLOUTHIER.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1269" b="23135"/>
          <a:stretch/>
        </p:blipFill>
        <p:spPr bwMode="auto">
          <a:xfrm>
            <a:off x="5170714" y="1687637"/>
            <a:ext cx="2601686" cy="235096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7228114" y="3070474"/>
            <a:ext cx="326572" cy="522163"/>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Title 1"/>
          <p:cNvSpPr txBox="1">
            <a:spLocks/>
          </p:cNvSpPr>
          <p:nvPr/>
        </p:nvSpPr>
        <p:spPr>
          <a:xfrm>
            <a:off x="5421085" y="1306637"/>
            <a:ext cx="2133600" cy="685800"/>
          </a:xfrm>
          <a:prstGeom prst="rect">
            <a:avLst/>
          </a:prstGeom>
        </p:spPr>
        <p:txBody>
          <a:bodyPr vert="horz" anchor="ct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algn="ctr"/>
            <a:r>
              <a:rPr lang="es-MX" sz="1600" b="1" dirty="0">
                <a:latin typeface="+mn-lt"/>
              </a:rPr>
              <a:t>Localización</a:t>
            </a:r>
          </a:p>
        </p:txBody>
      </p:sp>
    </p:spTree>
    <p:extLst>
      <p:ext uri="{BB962C8B-B14F-4D97-AF65-F5344CB8AC3E}">
        <p14:creationId xmlns:p14="http://schemas.microsoft.com/office/powerpoint/2010/main" val="973545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359119"/>
            <a:ext cx="5410200" cy="685800"/>
          </a:xfrm>
          <a:prstGeom prst="rect">
            <a:avLst/>
          </a:prstGeom>
        </p:spPr>
        <p:txBody>
          <a:bodyPr vert="horz" anchor="ctr">
            <a:normAutofit lnSpcReduction="10000"/>
          </a:bodyPr>
          <a:lstStyle>
            <a:lvl1pPr algn="l" rtl="0" eaLnBrk="1" latinLnBrk="0" hangingPunct="1">
              <a:spcBef>
                <a:spcPct val="0"/>
              </a:spcBef>
              <a:buNone/>
              <a:defRPr kumimoji="0" sz="4000" kern="1200">
                <a:solidFill>
                  <a:schemeClr val="tx2"/>
                </a:solidFill>
                <a:latin typeface="+mj-lt"/>
                <a:ea typeface="+mj-ea"/>
                <a:cs typeface="+mj-cs"/>
              </a:defRPr>
            </a:lvl1pPr>
          </a:lstStyle>
          <a:p>
            <a:pPr algn="ctr"/>
            <a:r>
              <a:rPr lang="es-MX" sz="2000" b="1" dirty="0">
                <a:latin typeface="+mn-lt"/>
              </a:rPr>
              <a:t>Consolidación urbana y vivienda deshabitada</a:t>
            </a:r>
          </a:p>
        </p:txBody>
      </p:sp>
      <p:pic>
        <p:nvPicPr>
          <p:cNvPr id="6146" name="Picture 2" descr="C:\Users\edreyes\Desktop\Consolidacion urban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914399"/>
            <a:ext cx="5943599" cy="5943600"/>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edreyes\Desktop\Densidad de vivienda abandonada 0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198" y="914400"/>
            <a:ext cx="5943601" cy="594360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a:xfrm>
            <a:off x="6172200" y="2667000"/>
            <a:ext cx="2743199" cy="1592523"/>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algn="ctr"/>
            <a:r>
              <a:rPr lang="es-MX" sz="2400" b="1" dirty="0">
                <a:solidFill>
                  <a:schemeClr val="tx1"/>
                </a:solidFill>
                <a:latin typeface="+mn-lt"/>
              </a:rPr>
              <a:t>“Los procesos de abandono de vivienda ocurren principalmente en las zonas con menor nivel de consolidación urbana</a:t>
            </a:r>
            <a:r>
              <a:rPr lang="en-US" sz="2400" b="1" dirty="0">
                <a:solidFill>
                  <a:schemeClr val="tx1"/>
                </a:solidFill>
                <a:latin typeface="+mn-lt"/>
              </a:rPr>
              <a:t>”</a:t>
            </a:r>
            <a:endParaRPr lang="en-US" sz="2400" b="1" dirty="0">
              <a:solidFill>
                <a:srgbClr val="FF0000"/>
              </a:solidFill>
              <a:latin typeface="+mn-lt"/>
            </a:endParaRPr>
          </a:p>
        </p:txBody>
      </p:sp>
    </p:spTree>
    <p:extLst>
      <p:ext uri="{BB962C8B-B14F-4D97-AF65-F5344CB8AC3E}">
        <p14:creationId xmlns:p14="http://schemas.microsoft.com/office/powerpoint/2010/main" val="673316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animEffect transition="in" filter="fade">
                                      <p:cBhvr>
                                        <p:cTn id="7" dur="3000"/>
                                        <p:tgtEl>
                                          <p:spTgt spid="6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304800"/>
            <a:ext cx="5410200" cy="685800"/>
          </a:xfrm>
          <a:prstGeom prst="rect">
            <a:avLst/>
          </a:prstGeom>
        </p:spPr>
        <p:txBody>
          <a:bodyPr vert="horz" anchor="ct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algn="ctr"/>
            <a:r>
              <a:rPr lang="es-MX" sz="2000" b="1" dirty="0">
                <a:latin typeface="+mn-lt"/>
              </a:rPr>
              <a:t>Archivo fotográfico</a:t>
            </a:r>
          </a:p>
        </p:txBody>
      </p:sp>
      <p:pic>
        <p:nvPicPr>
          <p:cNvPr id="9218" name="Picture 2" descr="W:\PYP\ACTUALIZACION USOS RIVERAS DEL BRAVO\FOTOS\RIVERAS DEL BRAVO ETAPA I\DSC019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640" y="1012371"/>
            <a:ext cx="2804160" cy="2103120"/>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W:\PYP\ACTUALIZACION USOS RIVERAS DEL BRAVO\FOTOS\RIVERAS DEL BRAVO ETAPA I\DSC0197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24200" y="1012371"/>
            <a:ext cx="2804160" cy="210312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W:\PYP\ACTUALIZACION USOS RIVERAS DEL BRAVO\FOTOS\RIVERAS DEL BRAVO ETAPA I\DSC0197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0" y="1012371"/>
            <a:ext cx="2804160" cy="2103120"/>
          </a:xfrm>
          <a:prstGeom prst="rect">
            <a:avLst/>
          </a:prstGeom>
          <a:noFill/>
          <a:extLst>
            <a:ext uri="{909E8E84-426E-40DD-AFC4-6F175D3DCCD1}">
              <a14:hiddenFill xmlns:a14="http://schemas.microsoft.com/office/drawing/2010/main">
                <a:solidFill>
                  <a:srgbClr val="FFFFFF"/>
                </a:solidFill>
              </a14:hiddenFill>
            </a:ext>
          </a:extLst>
        </p:spPr>
      </p:pic>
      <p:pic>
        <p:nvPicPr>
          <p:cNvPr id="9221" name="Picture 5" descr="W:\PYP\ACTUALIZACION USOS RIVERAS DEL BRAVO\FOTOS\RIVERAS DEL BRAVO ETAPA I\DSC01978.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486" t="19987" r="2486" b="-1632"/>
          <a:stretch/>
        </p:blipFill>
        <p:spPr bwMode="auto">
          <a:xfrm>
            <a:off x="-13064" y="3208987"/>
            <a:ext cx="5941423" cy="3638128"/>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W:\PYP\ACTUALIZACION USOS RIVERAS DEL BRAVO\FOTOS\RIVERAS DEL BRAVO ETAPA I\DSC01984.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95999" y="3276601"/>
            <a:ext cx="2844800" cy="2133600"/>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p:cNvSpPr txBox="1">
            <a:spLocks/>
          </p:cNvSpPr>
          <p:nvPr/>
        </p:nvSpPr>
        <p:spPr>
          <a:xfrm>
            <a:off x="6161314" y="5494077"/>
            <a:ext cx="2743199" cy="1287723"/>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algn="ctr"/>
            <a:r>
              <a:rPr lang="es-MX" sz="2400" b="1" dirty="0">
                <a:solidFill>
                  <a:schemeClr val="tx1"/>
                </a:solidFill>
                <a:latin typeface="+mn-lt"/>
              </a:rPr>
              <a:t>Riberas del Bravo</a:t>
            </a:r>
            <a:endParaRPr lang="es-MX" sz="2400" b="1" dirty="0">
              <a:solidFill>
                <a:srgbClr val="FF0000"/>
              </a:solidFill>
              <a:latin typeface="+mn-lt"/>
            </a:endParaRPr>
          </a:p>
        </p:txBody>
      </p:sp>
    </p:spTree>
    <p:extLst>
      <p:ext uri="{BB962C8B-B14F-4D97-AF65-F5344CB8AC3E}">
        <p14:creationId xmlns:p14="http://schemas.microsoft.com/office/powerpoint/2010/main" val="4031618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W:\PYP\ACTUALIZACION USOS RIVERAS DEL BRAVO\FOTOS\RIVERAS DEL BRAVO ETAPA I\DSC0198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8971" y="933450"/>
            <a:ext cx="3766458" cy="2824844"/>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W:\PYP\ACTUALIZACION USOS RIVERAS DEL BRAVO\FOTOS\RIVERAS DEL BRAVO ETAPA I\DSC0196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6800" y="873579"/>
            <a:ext cx="3788228" cy="2841171"/>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0" y="304800"/>
            <a:ext cx="5410200" cy="685800"/>
          </a:xfrm>
          <a:prstGeom prst="rect">
            <a:avLst/>
          </a:prstGeom>
        </p:spPr>
        <p:txBody>
          <a:bodyPr vert="horz" anchor="ct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algn="ctr"/>
            <a:r>
              <a:rPr lang="es-MX" sz="2000" b="1" dirty="0">
                <a:latin typeface="+mn-lt"/>
              </a:rPr>
              <a:t>Archivo fotográfico</a:t>
            </a:r>
          </a:p>
        </p:txBody>
      </p:sp>
      <p:pic>
        <p:nvPicPr>
          <p:cNvPr id="10244" name="Picture 4" descr="W:\PYP\ACTUALIZACION USOS RIVERAS DEL BRAVO\FOTOS\RIVERAS DEL BRAVO ETAPA I\DSC0198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8971" y="3887561"/>
            <a:ext cx="3788229" cy="2841171"/>
          </a:xfrm>
          <a:prstGeom prst="rect">
            <a:avLst/>
          </a:prstGeom>
          <a:noFill/>
          <a:extLst>
            <a:ext uri="{909E8E84-426E-40DD-AFC4-6F175D3DCCD1}">
              <a14:hiddenFill xmlns:a14="http://schemas.microsoft.com/office/drawing/2010/main">
                <a:solidFill>
                  <a:srgbClr val="FFFFFF"/>
                </a:solidFill>
              </a14:hiddenFill>
            </a:ext>
          </a:extLst>
        </p:spPr>
      </p:pic>
      <p:pic>
        <p:nvPicPr>
          <p:cNvPr id="10245" name="Picture 5" descr="W:\PYP\ACTUALIZACION USOS RIVERAS DEL BRAVO\FOTOS\RIVERAS DEL BRAVO ETAPA I\DSC0198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65914" y="3887560"/>
            <a:ext cx="3788228" cy="2841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9763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97864"/>
            <a:ext cx="8229600" cy="5583936"/>
          </a:xfrm>
        </p:spPr>
        <p:txBody>
          <a:bodyPr>
            <a:normAutofit fontScale="70000" lnSpcReduction="20000"/>
          </a:bodyPr>
          <a:lstStyle/>
          <a:p>
            <a:r>
              <a:rPr lang="es-MX" dirty="0"/>
              <a:t>Las principales colonias y fraccionamientos que presentan abandono de vivienda se localizan al suroriente de la ciudad.</a:t>
            </a:r>
          </a:p>
          <a:p>
            <a:r>
              <a:rPr lang="es-MX" dirty="0"/>
              <a:t>Las viviendas abandonadas presentan condiciones de vandalismo en su mayoría.</a:t>
            </a:r>
          </a:p>
          <a:p>
            <a:r>
              <a:rPr lang="es-MX" dirty="0"/>
              <a:t>Muchas  viviendas habitadas están conectadas a la luz eléctrica de forma ilegal.</a:t>
            </a:r>
          </a:p>
          <a:p>
            <a:r>
              <a:rPr lang="es-MX" dirty="0"/>
              <a:t>Se tiene el supuesto de que se han dado procesos de ocupación por medio de invasión a las viviendas, ya que no se tiene un control por las autoridades.</a:t>
            </a:r>
          </a:p>
          <a:p>
            <a:r>
              <a:rPr lang="es-MX" dirty="0"/>
              <a:t>El abandono de vivienda ocurre principalmente en zonas de muy baja consolidación urbana.</a:t>
            </a:r>
          </a:p>
          <a:p>
            <a:r>
              <a:rPr lang="es-MX" dirty="0"/>
              <a:t>Se cuenta con espacios públicos abandonados y en malas condiciones.</a:t>
            </a:r>
          </a:p>
          <a:p>
            <a:r>
              <a:rPr lang="es-MX" dirty="0"/>
              <a:t>Los niveles de inseguridad pública son muy altos en los desarrollos habitacionales con mayor cantidad de vivienda deshabitada.</a:t>
            </a:r>
          </a:p>
          <a:p>
            <a:r>
              <a:rPr lang="es-MX" dirty="0"/>
              <a:t>Se han llevado a cabo algunos procesos de rehabilitación y ocupación de las viviendas de forma regular, pero son insuficientes.</a:t>
            </a:r>
          </a:p>
          <a:p>
            <a:r>
              <a:rPr lang="es-MX" dirty="0"/>
              <a:t>Para comenzar a realizar acciones que trasciendan, es importante la coordinación entre dependencias de las tres esferas de gobierno (municipal, estatal y federal).</a:t>
            </a:r>
          </a:p>
          <a:p>
            <a:endParaRPr lang="en-US" dirty="0"/>
          </a:p>
          <a:p>
            <a:endParaRPr lang="en-US" dirty="0"/>
          </a:p>
          <a:p>
            <a:endParaRPr lang="es-MX" dirty="0"/>
          </a:p>
        </p:txBody>
      </p:sp>
      <p:sp>
        <p:nvSpPr>
          <p:cNvPr id="4" name="Title 1"/>
          <p:cNvSpPr txBox="1">
            <a:spLocks/>
          </p:cNvSpPr>
          <p:nvPr/>
        </p:nvSpPr>
        <p:spPr>
          <a:xfrm>
            <a:off x="0" y="457200"/>
            <a:ext cx="5410200" cy="685800"/>
          </a:xfrm>
          <a:prstGeom prst="rect">
            <a:avLst/>
          </a:prstGeom>
        </p:spPr>
        <p:txBody>
          <a:bodyPr vert="horz" anchor="ct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algn="ctr"/>
            <a:r>
              <a:rPr lang="es-MX" sz="2000" b="1" dirty="0">
                <a:latin typeface="+mn-lt"/>
              </a:rPr>
              <a:t>Conclusiones:</a:t>
            </a:r>
          </a:p>
        </p:txBody>
      </p:sp>
    </p:spTree>
    <p:extLst>
      <p:ext uri="{BB962C8B-B14F-4D97-AF65-F5344CB8AC3E}">
        <p14:creationId xmlns:p14="http://schemas.microsoft.com/office/powerpoint/2010/main" val="2612892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3000"/>
            <a:ext cx="8229600" cy="5431536"/>
          </a:xfrm>
        </p:spPr>
        <p:txBody>
          <a:bodyPr>
            <a:normAutofit/>
          </a:bodyPr>
          <a:lstStyle/>
          <a:p>
            <a:r>
              <a:rPr lang="es-MX" sz="2400" dirty="0"/>
              <a:t>Introducción</a:t>
            </a:r>
          </a:p>
          <a:p>
            <a:r>
              <a:rPr lang="es-MX" sz="2400" dirty="0"/>
              <a:t>Densidad de vivienda deshabitada en Ciudad Juárez</a:t>
            </a:r>
          </a:p>
          <a:p>
            <a:r>
              <a:rPr lang="es-MX" sz="2400" dirty="0"/>
              <a:t>Vivienda deshabitada por colonia</a:t>
            </a:r>
          </a:p>
          <a:p>
            <a:r>
              <a:rPr lang="es-MX" sz="2400" dirty="0"/>
              <a:t>Ejemplo de Parajes de San José</a:t>
            </a:r>
          </a:p>
          <a:p>
            <a:r>
              <a:rPr lang="es-MX" sz="2400" dirty="0"/>
              <a:t>Riberas del Bravo</a:t>
            </a:r>
          </a:p>
          <a:p>
            <a:pPr marL="109728" indent="0">
              <a:buNone/>
            </a:pPr>
            <a:r>
              <a:rPr lang="es-MX" sz="2400" dirty="0"/>
              <a:t>        -Comparativo de vivienda deshabitada 2013 vs 2016</a:t>
            </a:r>
          </a:p>
          <a:p>
            <a:pPr marL="109728" indent="0">
              <a:buNone/>
            </a:pPr>
            <a:r>
              <a:rPr lang="es-MX" sz="2400" dirty="0"/>
              <a:t>        -Porcentaje de vivienda deshabitada</a:t>
            </a:r>
          </a:p>
          <a:p>
            <a:pPr marL="109728" indent="0">
              <a:buNone/>
            </a:pPr>
            <a:r>
              <a:rPr lang="es-MX" sz="2400" dirty="0"/>
              <a:t>        -Cuantificación por lote</a:t>
            </a:r>
          </a:p>
          <a:p>
            <a:r>
              <a:rPr lang="es-MX" sz="2400" dirty="0"/>
              <a:t>Consolidación urbana y abandono de vivienda</a:t>
            </a:r>
          </a:p>
          <a:p>
            <a:r>
              <a:rPr lang="es-MX" sz="2400" dirty="0"/>
              <a:t>Archivo fotográfico</a:t>
            </a:r>
          </a:p>
          <a:p>
            <a:r>
              <a:rPr lang="es-MX" sz="2400" dirty="0"/>
              <a:t>Conclusiones</a:t>
            </a:r>
          </a:p>
          <a:p>
            <a:endParaRPr lang="es-MX" sz="2400" dirty="0"/>
          </a:p>
        </p:txBody>
      </p:sp>
      <p:sp>
        <p:nvSpPr>
          <p:cNvPr id="4" name="Title 1"/>
          <p:cNvSpPr txBox="1">
            <a:spLocks/>
          </p:cNvSpPr>
          <p:nvPr/>
        </p:nvSpPr>
        <p:spPr>
          <a:xfrm>
            <a:off x="0" y="304800"/>
            <a:ext cx="5410200" cy="685800"/>
          </a:xfrm>
          <a:prstGeom prst="rect">
            <a:avLst/>
          </a:prstGeom>
        </p:spPr>
        <p:txBody>
          <a:bodyPr vert="horz" anchor="ct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algn="ctr"/>
            <a:r>
              <a:rPr lang="es-MX" sz="2000" b="1" dirty="0">
                <a:latin typeface="+mn-lt"/>
              </a:rPr>
              <a:t>Estructura de la presentación</a:t>
            </a:r>
          </a:p>
        </p:txBody>
      </p:sp>
    </p:spTree>
    <p:extLst>
      <p:ext uri="{BB962C8B-B14F-4D97-AF65-F5344CB8AC3E}">
        <p14:creationId xmlns:p14="http://schemas.microsoft.com/office/powerpoint/2010/main" val="2395255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143000"/>
            <a:ext cx="8229600" cy="5431536"/>
          </a:xfrm>
        </p:spPr>
        <p:txBody>
          <a:bodyPr>
            <a:normAutofit/>
          </a:bodyPr>
          <a:lstStyle/>
          <a:p>
            <a:pPr algn="just"/>
            <a:r>
              <a:rPr lang="es-MX" sz="2400" dirty="0"/>
              <a:t>La economía de Ciudad Juárez depende en gran medida del sector industrial. Debido al desarrollo de la industria manufacturera, la ciudad se vio inscrita en un proceso de aumento en la demanda de vivienda entre los años 2000-2008; lo que ocasionó un crecimiento expansivo y descontrolado de la mancha urbana. Posteriormente la ciudad fue arrasada por una ola de violencia(2008-2011) lo que tuvo como consecuencia la mudanza de la inversión extranjera en la ciudad y por ende grandes masas de población quedaron desempleadas. Esto último desfavoreció la estabilidad económica de las familias y se comenzaron a dar procesos de abandono masivos de vivienda principalmente al suroriente de la ciudad.</a:t>
            </a:r>
          </a:p>
        </p:txBody>
      </p:sp>
      <p:sp>
        <p:nvSpPr>
          <p:cNvPr id="4" name="Title 1"/>
          <p:cNvSpPr txBox="1">
            <a:spLocks/>
          </p:cNvSpPr>
          <p:nvPr/>
        </p:nvSpPr>
        <p:spPr>
          <a:xfrm>
            <a:off x="0" y="304800"/>
            <a:ext cx="5410200" cy="685800"/>
          </a:xfrm>
          <a:prstGeom prst="rect">
            <a:avLst/>
          </a:prstGeom>
        </p:spPr>
        <p:txBody>
          <a:bodyPr vert="horz" anchor="ct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algn="ctr"/>
            <a:r>
              <a:rPr lang="es-MX" sz="2000" b="1" dirty="0">
                <a:latin typeface="+mn-lt"/>
              </a:rPr>
              <a:t>Introducción</a:t>
            </a:r>
          </a:p>
        </p:txBody>
      </p:sp>
    </p:spTree>
    <p:extLst>
      <p:ext uri="{BB962C8B-B14F-4D97-AF65-F5344CB8AC3E}">
        <p14:creationId xmlns:p14="http://schemas.microsoft.com/office/powerpoint/2010/main" val="3224533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5410200" cy="685800"/>
          </a:xfrm>
        </p:spPr>
        <p:txBody>
          <a:bodyPr>
            <a:normAutofit/>
          </a:bodyPr>
          <a:lstStyle/>
          <a:p>
            <a:pPr algn="ctr"/>
            <a:r>
              <a:rPr lang="es-MX" sz="2000" b="1" dirty="0">
                <a:latin typeface="+mn-lt"/>
              </a:rPr>
              <a:t>Densidad de vivienda abandonada</a:t>
            </a:r>
          </a:p>
        </p:txBody>
      </p:sp>
      <p:pic>
        <p:nvPicPr>
          <p:cNvPr id="1026" name="Picture 2" descr="C:\Users\edreyes\Desktop\Vivienda abandonada 201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838200"/>
            <a:ext cx="5943600"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6894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304800"/>
            <a:ext cx="5410200" cy="685800"/>
          </a:xfrm>
          <a:prstGeom prst="rect">
            <a:avLst/>
          </a:prstGeom>
        </p:spPr>
        <p:txBody>
          <a:bodyPr vert="horz" anchor="ct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algn="ctr"/>
            <a:r>
              <a:rPr lang="es-MX" sz="2000" b="1" dirty="0">
                <a:latin typeface="+mn-lt"/>
              </a:rPr>
              <a:t>Vivienda abandonada por colonia</a:t>
            </a:r>
          </a:p>
        </p:txBody>
      </p:sp>
      <p:pic>
        <p:nvPicPr>
          <p:cNvPr id="8" name="Picture 2" descr="C:\EDER 2010\PROYECTO MANUEL J. CLOUTHIER\LOCALIZACION M CLOUTHIER.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1269" b="23135"/>
          <a:stretch/>
        </p:blipFill>
        <p:spPr bwMode="auto">
          <a:xfrm>
            <a:off x="6172200" y="719067"/>
            <a:ext cx="2830286" cy="2557533"/>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7696200" y="2138736"/>
            <a:ext cx="1066800" cy="1137864"/>
          </a:xfrm>
          <a:prstGeom prst="rect">
            <a:avLst/>
          </a:prstGeom>
          <a:noFill/>
          <a:ln w="57150">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nvGrpSpPr>
          <p:cNvPr id="13" name="Group 12"/>
          <p:cNvGrpSpPr/>
          <p:nvPr/>
        </p:nvGrpSpPr>
        <p:grpSpPr>
          <a:xfrm>
            <a:off x="97970" y="859970"/>
            <a:ext cx="5921830" cy="5921830"/>
            <a:chOff x="97970" y="859970"/>
            <a:chExt cx="5921830" cy="5921830"/>
          </a:xfrm>
        </p:grpSpPr>
        <p:pic>
          <p:nvPicPr>
            <p:cNvPr id="2050" name="Picture 2" descr="C:\Users\edreyes\Desktop\Vivienda abandonada colonia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971" y="859970"/>
              <a:ext cx="5921829" cy="592183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97970" y="859970"/>
              <a:ext cx="5921829" cy="5921830"/>
            </a:xfrm>
            <a:prstGeom prst="rect">
              <a:avLst/>
            </a:prstGeom>
            <a:noFill/>
            <a:ln w="57150">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sp>
        <p:nvSpPr>
          <p:cNvPr id="16" name="Title 1"/>
          <p:cNvSpPr>
            <a:spLocks noGrp="1"/>
          </p:cNvSpPr>
          <p:nvPr>
            <p:ph type="title"/>
          </p:nvPr>
        </p:nvSpPr>
        <p:spPr>
          <a:xfrm>
            <a:off x="6172200" y="3417503"/>
            <a:ext cx="2743199" cy="3364297"/>
          </a:xfrm>
          <a:ln w="19050">
            <a:solidFill>
              <a:schemeClr val="bg1">
                <a:lumMod val="50000"/>
              </a:schemeClr>
            </a:solidFill>
          </a:ln>
        </p:spPr>
        <p:txBody>
          <a:bodyPr>
            <a:noAutofit/>
          </a:bodyPr>
          <a:lstStyle/>
          <a:p>
            <a:r>
              <a:rPr lang="es-MX" sz="2000" b="1" i="1" dirty="0">
                <a:solidFill>
                  <a:srgbClr val="FF0000"/>
                </a:solidFill>
                <a:latin typeface="+mn-lt"/>
              </a:rPr>
              <a:t>30,000 viviendas abandonadas (IMIP,2014)</a:t>
            </a:r>
            <a:br>
              <a:rPr lang="es-MX" sz="1200" b="1" dirty="0">
                <a:solidFill>
                  <a:schemeClr val="tx1"/>
                </a:solidFill>
                <a:latin typeface="+mn-lt"/>
              </a:rPr>
            </a:br>
            <a:r>
              <a:rPr lang="es-MX" sz="1200" b="1" u="sng" dirty="0">
                <a:solidFill>
                  <a:schemeClr val="tx1"/>
                </a:solidFill>
                <a:latin typeface="+mn-lt"/>
              </a:rPr>
              <a:t>Colonias más críticas:</a:t>
            </a:r>
            <a:br>
              <a:rPr lang="es-MX" sz="1200" b="1" dirty="0">
                <a:latin typeface="+mn-lt"/>
              </a:rPr>
            </a:br>
            <a:r>
              <a:rPr lang="es-MX" sz="1200" b="1" dirty="0">
                <a:latin typeface="+mn-lt"/>
              </a:rPr>
              <a:t>Las Almeras</a:t>
            </a:r>
            <a:br>
              <a:rPr lang="es-MX" sz="1200" b="1" dirty="0">
                <a:latin typeface="+mn-lt"/>
              </a:rPr>
            </a:br>
            <a:r>
              <a:rPr lang="es-MX" sz="1200" b="1" dirty="0">
                <a:latin typeface="+mn-lt"/>
              </a:rPr>
              <a:t>Las Haciendas</a:t>
            </a:r>
            <a:br>
              <a:rPr lang="es-MX" sz="1200" b="1" dirty="0">
                <a:latin typeface="+mn-lt"/>
              </a:rPr>
            </a:br>
            <a:r>
              <a:rPr lang="es-MX" sz="1200" b="1" dirty="0">
                <a:latin typeface="+mn-lt"/>
              </a:rPr>
              <a:t>Parajes de San José</a:t>
            </a:r>
            <a:br>
              <a:rPr lang="es-MX" sz="1200" b="1" dirty="0">
                <a:latin typeface="+mn-lt"/>
              </a:rPr>
            </a:br>
            <a:r>
              <a:rPr lang="es-MX" sz="1200" b="1" dirty="0">
                <a:latin typeface="+mn-lt"/>
              </a:rPr>
              <a:t>Senderos de San Isidro</a:t>
            </a:r>
            <a:br>
              <a:rPr lang="es-MX" sz="1200" b="1" dirty="0">
                <a:latin typeface="+mn-lt"/>
              </a:rPr>
            </a:br>
            <a:r>
              <a:rPr lang="es-MX" sz="1200" b="1" dirty="0">
                <a:latin typeface="+mn-lt"/>
              </a:rPr>
              <a:t>Senderos del Sol</a:t>
            </a:r>
            <a:br>
              <a:rPr lang="es-MX" sz="1200" b="1" dirty="0">
                <a:latin typeface="+mn-lt"/>
              </a:rPr>
            </a:br>
            <a:r>
              <a:rPr lang="es-MX" sz="1200" b="1" dirty="0">
                <a:latin typeface="+mn-lt"/>
              </a:rPr>
              <a:t>Riveras del Bravo</a:t>
            </a:r>
            <a:br>
              <a:rPr lang="es-MX" sz="1200" b="1" dirty="0">
                <a:latin typeface="+mn-lt"/>
              </a:rPr>
            </a:br>
            <a:r>
              <a:rPr lang="es-MX" sz="1200" b="1" dirty="0">
                <a:latin typeface="+mn-lt"/>
              </a:rPr>
              <a:t>Terranova</a:t>
            </a:r>
            <a:br>
              <a:rPr lang="es-MX" sz="1200" b="1" dirty="0">
                <a:latin typeface="+mn-lt"/>
              </a:rPr>
            </a:br>
            <a:r>
              <a:rPr lang="es-MX" sz="1200" b="1" dirty="0" err="1">
                <a:latin typeface="+mn-lt"/>
              </a:rPr>
              <a:t>Urbivilla</a:t>
            </a:r>
            <a:r>
              <a:rPr lang="es-MX" sz="1200" b="1" dirty="0">
                <a:latin typeface="+mn-lt"/>
              </a:rPr>
              <a:t> del Cedro</a:t>
            </a:r>
            <a:br>
              <a:rPr lang="es-MX" sz="1200" b="1" dirty="0">
                <a:latin typeface="+mn-lt"/>
              </a:rPr>
            </a:br>
            <a:r>
              <a:rPr lang="es-MX" sz="1200" b="1" dirty="0" err="1">
                <a:latin typeface="+mn-lt"/>
              </a:rPr>
              <a:t>Urbivilla</a:t>
            </a:r>
            <a:r>
              <a:rPr lang="es-MX" sz="1200" b="1" dirty="0">
                <a:latin typeface="+mn-lt"/>
              </a:rPr>
              <a:t> del Prado I y II</a:t>
            </a:r>
            <a:br>
              <a:rPr lang="es-MX" sz="1200" b="1" dirty="0">
                <a:latin typeface="+mn-lt"/>
              </a:rPr>
            </a:br>
            <a:r>
              <a:rPr lang="es-MX" sz="1200" b="1" dirty="0">
                <a:latin typeface="+mn-lt"/>
              </a:rPr>
              <a:t>Valle de Allende </a:t>
            </a:r>
            <a:br>
              <a:rPr lang="es-MX" sz="1200" b="1" dirty="0">
                <a:latin typeface="+mn-lt"/>
              </a:rPr>
            </a:br>
            <a:r>
              <a:rPr lang="es-MX" sz="1200" b="1" dirty="0">
                <a:latin typeface="+mn-lt"/>
              </a:rPr>
              <a:t>Valle Fundadores</a:t>
            </a:r>
            <a:br>
              <a:rPr lang="es-MX" sz="1200" b="1" dirty="0">
                <a:latin typeface="+mn-lt"/>
              </a:rPr>
            </a:br>
            <a:r>
              <a:rPr lang="es-MX" sz="1200" b="1" dirty="0">
                <a:latin typeface="+mn-lt"/>
              </a:rPr>
              <a:t>Villas de Alcalá</a:t>
            </a:r>
          </a:p>
        </p:txBody>
      </p:sp>
      <p:sp>
        <p:nvSpPr>
          <p:cNvPr id="17" name="Title 1"/>
          <p:cNvSpPr txBox="1">
            <a:spLocks/>
          </p:cNvSpPr>
          <p:nvPr/>
        </p:nvSpPr>
        <p:spPr>
          <a:xfrm>
            <a:off x="6651171" y="457200"/>
            <a:ext cx="2133600" cy="685800"/>
          </a:xfrm>
          <a:prstGeom prst="rect">
            <a:avLst/>
          </a:prstGeom>
        </p:spPr>
        <p:txBody>
          <a:bodyPr vert="horz" anchor="ct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algn="ctr"/>
            <a:r>
              <a:rPr lang="es-MX" sz="1600" b="1" dirty="0">
                <a:latin typeface="+mn-lt"/>
              </a:rPr>
              <a:t>Localización</a:t>
            </a:r>
          </a:p>
        </p:txBody>
      </p:sp>
    </p:spTree>
    <p:extLst>
      <p:ext uri="{BB962C8B-B14F-4D97-AF65-F5344CB8AC3E}">
        <p14:creationId xmlns:p14="http://schemas.microsoft.com/office/powerpoint/2010/main" val="2108044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par>
                                <p:cTn id="8" presetID="21" presetClass="entr" presetSubtype="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heel(1)">
                                      <p:cBhvr>
                                        <p:cTn id="10" dur="2000"/>
                                        <p:tgtEl>
                                          <p:spTgt spid="13"/>
                                        </p:tgtEl>
                                      </p:cBhvr>
                                    </p:animEffect>
                                  </p:childTnLst>
                                </p:cTn>
                              </p:par>
                            </p:childTnLst>
                          </p:cTn>
                        </p:par>
                        <p:par>
                          <p:cTn id="11" fill="hold">
                            <p:stCondLst>
                              <p:cond delay="2000"/>
                            </p:stCondLst>
                            <p:childTnLst>
                              <p:par>
                                <p:cTn id="12" presetID="10" presetClass="entr" presetSubtype="0" fill="hold" grpId="0"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edreyes\Desktop\Parajes de San Jos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838200"/>
            <a:ext cx="5943600" cy="59436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0" y="304800"/>
            <a:ext cx="5410200" cy="685800"/>
          </a:xfrm>
          <a:prstGeom prst="rect">
            <a:avLst/>
          </a:prstGeom>
        </p:spPr>
        <p:txBody>
          <a:bodyPr vert="horz" anchor="ct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algn="ctr"/>
            <a:r>
              <a:rPr lang="es-MX" sz="2000" b="1" dirty="0">
                <a:latin typeface="+mn-lt"/>
              </a:rPr>
              <a:t>Parajes de San José</a:t>
            </a:r>
          </a:p>
        </p:txBody>
      </p:sp>
      <p:pic>
        <p:nvPicPr>
          <p:cNvPr id="3075" name="Picture 3" descr="C:\Users\edreyes\Desktop\Parajes de San Jose_viv_aba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838200"/>
            <a:ext cx="5943600" cy="59436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38912" t="40602" r="24045" b="37208"/>
          <a:stretch/>
        </p:blipFill>
        <p:spPr bwMode="auto">
          <a:xfrm>
            <a:off x="5867400" y="5707323"/>
            <a:ext cx="3124200" cy="10527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descr="C:\EDER 2010\PROYECTO MANUEL J. CLOUTHIER\LOCALIZACION M CLOUTHIER.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1269" b="23135"/>
          <a:stretch/>
        </p:blipFill>
        <p:spPr bwMode="auto">
          <a:xfrm>
            <a:off x="6400800" y="914400"/>
            <a:ext cx="2601686" cy="235096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8153400" y="2983037"/>
            <a:ext cx="381000" cy="369763"/>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Title 1"/>
          <p:cNvSpPr txBox="1">
            <a:spLocks/>
          </p:cNvSpPr>
          <p:nvPr/>
        </p:nvSpPr>
        <p:spPr>
          <a:xfrm>
            <a:off x="6651171" y="533400"/>
            <a:ext cx="2133600" cy="685800"/>
          </a:xfrm>
          <a:prstGeom prst="rect">
            <a:avLst/>
          </a:prstGeom>
        </p:spPr>
        <p:txBody>
          <a:bodyPr vert="horz" anchor="ct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algn="ctr"/>
            <a:r>
              <a:rPr lang="es-MX" sz="1600" b="1" dirty="0">
                <a:latin typeface="+mn-lt"/>
              </a:rPr>
              <a:t>Localización</a:t>
            </a:r>
          </a:p>
        </p:txBody>
      </p:sp>
      <p:sp>
        <p:nvSpPr>
          <p:cNvPr id="12" name="Title 1"/>
          <p:cNvSpPr txBox="1">
            <a:spLocks/>
          </p:cNvSpPr>
          <p:nvPr/>
        </p:nvSpPr>
        <p:spPr>
          <a:xfrm>
            <a:off x="6400801" y="3741477"/>
            <a:ext cx="2743199" cy="1592523"/>
          </a:xfrm>
          <a:prstGeom prst="rect">
            <a:avLst/>
          </a:prstGeom>
        </p:spPr>
        <p:txBody>
          <a:bodyPr vert="horz" anchor="ctr">
            <a:normAutofit fontScale="70000" lnSpcReduction="20000"/>
          </a:bodyPr>
          <a:lstStyle>
            <a:lvl1pPr algn="l" rtl="0" eaLnBrk="1" latinLnBrk="0" hangingPunct="1">
              <a:spcBef>
                <a:spcPct val="0"/>
              </a:spcBef>
              <a:buNone/>
              <a:defRPr kumimoji="0" sz="4000" kern="1200">
                <a:solidFill>
                  <a:schemeClr val="tx2"/>
                </a:solidFill>
                <a:latin typeface="+mj-lt"/>
                <a:ea typeface="+mj-ea"/>
                <a:cs typeface="+mj-cs"/>
              </a:defRPr>
            </a:lvl1pPr>
          </a:lstStyle>
          <a:p>
            <a:pPr algn="ctr"/>
            <a:r>
              <a:rPr lang="es-MX" sz="2900" b="1" dirty="0">
                <a:solidFill>
                  <a:schemeClr val="tx1"/>
                </a:solidFill>
                <a:latin typeface="+mn-lt"/>
              </a:rPr>
              <a:t>De 3,300 viviendas  habitadas en 2008</a:t>
            </a:r>
          </a:p>
          <a:p>
            <a:pPr algn="ctr"/>
            <a:endParaRPr lang="es-MX" sz="2900" b="1" dirty="0">
              <a:solidFill>
                <a:schemeClr val="tx1"/>
              </a:solidFill>
              <a:latin typeface="+mn-lt"/>
            </a:endParaRPr>
          </a:p>
          <a:p>
            <a:pPr algn="ctr"/>
            <a:r>
              <a:rPr lang="es-MX" sz="2600" b="1" dirty="0">
                <a:solidFill>
                  <a:srgbClr val="FF0000"/>
                </a:solidFill>
                <a:latin typeface="+mn-lt"/>
              </a:rPr>
              <a:t>Se abandonaron 1,411 viviendas en 2014</a:t>
            </a:r>
          </a:p>
        </p:txBody>
      </p:sp>
    </p:spTree>
    <p:extLst>
      <p:ext uri="{BB962C8B-B14F-4D97-AF65-F5344CB8AC3E}">
        <p14:creationId xmlns:p14="http://schemas.microsoft.com/office/powerpoint/2010/main" val="4260227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fade">
                                      <p:cBhvr>
                                        <p:cTn id="7" dur="2000"/>
                                        <p:tgtEl>
                                          <p:spTgt spid="3075"/>
                                        </p:tgtEl>
                                      </p:cBhvr>
                                    </p:animEffect>
                                  </p:childTnLst>
                                </p:cTn>
                              </p:par>
                              <p:par>
                                <p:cTn id="8" presetID="10" presetClass="entr" presetSubtype="0" fill="hold" nodeType="withEffect">
                                  <p:stCondLst>
                                    <p:cond delay="0"/>
                                  </p:stCondLst>
                                  <p:childTnLst>
                                    <p:set>
                                      <p:cBhvr>
                                        <p:cTn id="9" dur="1" fill="hold">
                                          <p:stCondLst>
                                            <p:cond delay="0"/>
                                          </p:stCondLst>
                                        </p:cTn>
                                        <p:tgtEl>
                                          <p:spTgt spid="3076"/>
                                        </p:tgtEl>
                                        <p:attrNameLst>
                                          <p:attrName>style.visibility</p:attrName>
                                        </p:attrNameLst>
                                      </p:cBhvr>
                                      <p:to>
                                        <p:strVal val="visible"/>
                                      </p:to>
                                    </p:set>
                                    <p:animEffect transition="in" filter="fade">
                                      <p:cBhvr>
                                        <p:cTn id="10" dur="20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304800"/>
            <a:ext cx="5410200" cy="685800"/>
          </a:xfrm>
          <a:prstGeom prst="rect">
            <a:avLst/>
          </a:prstGeom>
        </p:spPr>
        <p:txBody>
          <a:bodyPr vert="horz" anchor="ct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algn="ctr"/>
            <a:r>
              <a:rPr lang="es-MX" sz="2000" b="1" dirty="0">
                <a:latin typeface="+mn-lt"/>
              </a:rPr>
              <a:t>Riberas del Bravo</a:t>
            </a:r>
          </a:p>
        </p:txBody>
      </p:sp>
      <p:pic>
        <p:nvPicPr>
          <p:cNvPr id="4098" name="Picture 2" descr="C:\Users\edreyes\Desktop\Riveras del Bravo Usos de suel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892629"/>
            <a:ext cx="5943600" cy="594360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edreyes\Desktop\Riveras del bravo viv_aba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892629"/>
            <a:ext cx="5943599" cy="59436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EDER 2010\PROYECTO MANUEL J. CLOUTHIER\LOCALIZACION M CLOUTHIER.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1269" b="23135"/>
          <a:stretch/>
        </p:blipFill>
        <p:spPr bwMode="auto">
          <a:xfrm>
            <a:off x="6400800" y="914400"/>
            <a:ext cx="2601686" cy="235096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8414657" y="2362200"/>
            <a:ext cx="381000" cy="369763"/>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Title 1"/>
          <p:cNvSpPr txBox="1">
            <a:spLocks/>
          </p:cNvSpPr>
          <p:nvPr/>
        </p:nvSpPr>
        <p:spPr>
          <a:xfrm>
            <a:off x="6651171" y="533400"/>
            <a:ext cx="2133600" cy="685800"/>
          </a:xfrm>
          <a:prstGeom prst="rect">
            <a:avLst/>
          </a:prstGeom>
        </p:spPr>
        <p:txBody>
          <a:bodyPr vert="horz" anchor="ct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algn="ctr"/>
            <a:r>
              <a:rPr lang="es-MX" sz="1600" b="1" dirty="0">
                <a:latin typeface="+mn-lt"/>
              </a:rPr>
              <a:t>Localización</a:t>
            </a:r>
          </a:p>
        </p:txBody>
      </p:sp>
      <p:grpSp>
        <p:nvGrpSpPr>
          <p:cNvPr id="3" name="Group 2"/>
          <p:cNvGrpSpPr/>
          <p:nvPr/>
        </p:nvGrpSpPr>
        <p:grpSpPr>
          <a:xfrm>
            <a:off x="5225143" y="3571693"/>
            <a:ext cx="3918857" cy="2670352"/>
            <a:chOff x="5225143" y="3571693"/>
            <a:chExt cx="3918857" cy="2670352"/>
          </a:xfrm>
        </p:grpSpPr>
        <p:pic>
          <p:nvPicPr>
            <p:cNvPr id="4101"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47259" t="30827" r="15813" b="24768"/>
            <a:stretch/>
          </p:blipFill>
          <p:spPr bwMode="auto">
            <a:xfrm>
              <a:off x="5225143" y="3657600"/>
              <a:ext cx="3820886" cy="25844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225143" y="3571693"/>
              <a:ext cx="3918857" cy="253916"/>
            </a:xfrm>
            <a:prstGeom prst="rect">
              <a:avLst/>
            </a:prstGeom>
            <a:solidFill>
              <a:schemeClr val="bg1"/>
            </a:solidFill>
          </p:spPr>
          <p:txBody>
            <a:bodyPr wrap="square" rtlCol="0">
              <a:spAutoFit/>
            </a:bodyPr>
            <a:lstStyle/>
            <a:p>
              <a:pPr algn="ctr"/>
              <a:r>
                <a:rPr lang="en-US" sz="900" b="1" dirty="0"/>
                <a:t>VIVIENDA DESHABITADA EN RIBERAS DEL BRAVO </a:t>
              </a:r>
              <a:r>
                <a:rPr lang="en-US" sz="1050" b="1" dirty="0"/>
                <a:t>2014</a:t>
              </a:r>
            </a:p>
          </p:txBody>
        </p:sp>
      </p:grpSp>
    </p:spTree>
    <p:extLst>
      <p:ext uri="{BB962C8B-B14F-4D97-AF65-F5344CB8AC3E}">
        <p14:creationId xmlns:p14="http://schemas.microsoft.com/office/powerpoint/2010/main" val="848743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fade">
                                      <p:cBhvr>
                                        <p:cTn id="7" dur="20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edreyes\Desktop\COMPARATIVO_manzanas_desabitadas_2013_2016_Riveras_del_Brav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852054"/>
            <a:ext cx="3886200" cy="600594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EDER 2010\PROYECTO MANUEL J. CLOUTHIER\LOCALIZACION M CLOUTHIER.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1269" b="23135"/>
          <a:stretch/>
        </p:blipFill>
        <p:spPr bwMode="auto">
          <a:xfrm>
            <a:off x="5170714" y="1143000"/>
            <a:ext cx="2601686" cy="235096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7228114" y="2525837"/>
            <a:ext cx="326572" cy="522163"/>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Title 1"/>
          <p:cNvSpPr txBox="1">
            <a:spLocks/>
          </p:cNvSpPr>
          <p:nvPr/>
        </p:nvSpPr>
        <p:spPr>
          <a:xfrm>
            <a:off x="5421085" y="762000"/>
            <a:ext cx="2133600" cy="685800"/>
          </a:xfrm>
          <a:prstGeom prst="rect">
            <a:avLst/>
          </a:prstGeom>
        </p:spPr>
        <p:txBody>
          <a:bodyPr vert="horz" anchor="ct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algn="ctr"/>
            <a:r>
              <a:rPr lang="es-MX" sz="1600" b="1" dirty="0">
                <a:latin typeface="+mn-lt"/>
              </a:rPr>
              <a:t>Localización</a:t>
            </a:r>
          </a:p>
        </p:txBody>
      </p:sp>
      <p:sp>
        <p:nvSpPr>
          <p:cNvPr id="4" name="Title 1"/>
          <p:cNvSpPr txBox="1">
            <a:spLocks/>
          </p:cNvSpPr>
          <p:nvPr/>
        </p:nvSpPr>
        <p:spPr>
          <a:xfrm>
            <a:off x="0" y="304800"/>
            <a:ext cx="5410200" cy="685800"/>
          </a:xfrm>
          <a:prstGeom prst="rect">
            <a:avLst/>
          </a:prstGeom>
        </p:spPr>
        <p:txBody>
          <a:bodyPr vert="horz" anchor="ctr">
            <a:normAutofit lnSpcReduction="10000"/>
          </a:bodyPr>
          <a:lstStyle>
            <a:lvl1pPr algn="l" rtl="0" eaLnBrk="1" latinLnBrk="0" hangingPunct="1">
              <a:spcBef>
                <a:spcPct val="0"/>
              </a:spcBef>
              <a:buNone/>
              <a:defRPr kumimoji="0" sz="4000" kern="1200">
                <a:solidFill>
                  <a:schemeClr val="tx2"/>
                </a:solidFill>
                <a:latin typeface="+mj-lt"/>
                <a:ea typeface="+mj-ea"/>
                <a:cs typeface="+mj-cs"/>
              </a:defRPr>
            </a:lvl1pPr>
          </a:lstStyle>
          <a:p>
            <a:pPr algn="ctr"/>
            <a:r>
              <a:rPr lang="es-MX" sz="2000" b="1" dirty="0" err="1">
                <a:latin typeface="+mn-lt"/>
              </a:rPr>
              <a:t>RiBeras</a:t>
            </a:r>
            <a:r>
              <a:rPr lang="es-MX" sz="2000" b="1" dirty="0">
                <a:latin typeface="+mn-lt"/>
              </a:rPr>
              <a:t> del Bravo comparativa </a:t>
            </a:r>
          </a:p>
          <a:p>
            <a:pPr algn="ctr"/>
            <a:r>
              <a:rPr lang="es-MX" sz="2000" b="1" dirty="0">
                <a:latin typeface="+mn-lt"/>
              </a:rPr>
              <a:t>2013-2016</a:t>
            </a:r>
          </a:p>
        </p:txBody>
      </p:sp>
      <p:sp>
        <p:nvSpPr>
          <p:cNvPr id="9" name="Title 1"/>
          <p:cNvSpPr txBox="1">
            <a:spLocks/>
          </p:cNvSpPr>
          <p:nvPr/>
        </p:nvSpPr>
        <p:spPr>
          <a:xfrm>
            <a:off x="4114800" y="3733800"/>
            <a:ext cx="4953000" cy="2819400"/>
          </a:xfrm>
          <a:prstGeom prst="rect">
            <a:avLst/>
          </a:prstGeom>
        </p:spPr>
        <p:txBody>
          <a:bodyPr vert="horz" anchor="ct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algn="ctr"/>
            <a:r>
              <a:rPr lang="es-MX" sz="2900" i="1" dirty="0">
                <a:solidFill>
                  <a:schemeClr val="tx1">
                    <a:lumMod val="65000"/>
                    <a:lumOff val="35000"/>
                  </a:schemeClr>
                </a:solidFill>
                <a:latin typeface="+mn-lt"/>
              </a:rPr>
              <a:t>“En la mayoría de las manzanas se ha dado un proceso de ocupación de las viviendas abandonadas registradas en el año 2013</a:t>
            </a:r>
            <a:r>
              <a:rPr lang="en-US" sz="2900" i="1" dirty="0">
                <a:solidFill>
                  <a:schemeClr val="tx1">
                    <a:lumMod val="65000"/>
                    <a:lumOff val="35000"/>
                  </a:schemeClr>
                </a:solidFill>
                <a:latin typeface="+mn-lt"/>
              </a:rPr>
              <a:t>”</a:t>
            </a:r>
            <a:endParaRPr lang="es-MX" sz="2900" i="1" dirty="0">
              <a:solidFill>
                <a:schemeClr val="tx1">
                  <a:lumMod val="65000"/>
                  <a:lumOff val="35000"/>
                </a:schemeClr>
              </a:solidFill>
              <a:latin typeface="+mn-lt"/>
            </a:endParaRPr>
          </a:p>
          <a:p>
            <a:pPr algn="ctr"/>
            <a:endParaRPr lang="es-MX" sz="2900" i="1" dirty="0">
              <a:solidFill>
                <a:schemeClr val="tx1">
                  <a:lumMod val="65000"/>
                  <a:lumOff val="35000"/>
                </a:schemeClr>
              </a:solidFill>
              <a:latin typeface="+mn-lt"/>
            </a:endParaRPr>
          </a:p>
        </p:txBody>
      </p:sp>
    </p:spTree>
    <p:extLst>
      <p:ext uri="{BB962C8B-B14F-4D97-AF65-F5344CB8AC3E}">
        <p14:creationId xmlns:p14="http://schemas.microsoft.com/office/powerpoint/2010/main" val="3322267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304800"/>
            <a:ext cx="5410200" cy="685800"/>
          </a:xfrm>
          <a:prstGeom prst="rect">
            <a:avLst/>
          </a:prstGeom>
        </p:spPr>
        <p:txBody>
          <a:bodyPr vert="horz" anchor="ct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algn="ctr"/>
            <a:r>
              <a:rPr lang="es-MX" sz="2000" b="1" dirty="0">
                <a:latin typeface="+mn-lt"/>
              </a:rPr>
              <a:t>Porcentaje de vivienda abandonada</a:t>
            </a:r>
          </a:p>
        </p:txBody>
      </p:sp>
      <p:pic>
        <p:nvPicPr>
          <p:cNvPr id="7170" name="Picture 2" descr="C:\Users\edreyes\Desktop\PORCENTAJE_manzanas_habitadas_desabitadas2016_Riveras_del_Brav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827314"/>
            <a:ext cx="3821206" cy="59055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edreyes\Desktop\PORCENTAJE_manzanas_habitadas_desabitadas2016_Riveras_del_Bravo.jpg"/>
          <p:cNvPicPr>
            <a:picLocks noChangeAspect="1" noChangeArrowheads="1"/>
          </p:cNvPicPr>
          <p:nvPr/>
        </p:nvPicPr>
        <p:blipFill rotWithShape="1">
          <a:blip r:embed="rId3">
            <a:extLst>
              <a:ext uri="{28A0092B-C50C-407E-A947-70E740481C1C}">
                <a14:useLocalDpi xmlns:a14="http://schemas.microsoft.com/office/drawing/2010/main" val="0"/>
              </a:ext>
            </a:extLst>
          </a:blip>
          <a:srcRect l="4552" t="56186" r="70411" b="28350"/>
          <a:stretch/>
        </p:blipFill>
        <p:spPr bwMode="auto">
          <a:xfrm>
            <a:off x="5410200" y="3962400"/>
            <a:ext cx="2667000" cy="254577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EDER 2010\PROYECTO MANUEL J. CLOUTHIER\LOCALIZACION M CLOUTHIER.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1269" b="23135"/>
          <a:stretch/>
        </p:blipFill>
        <p:spPr bwMode="auto">
          <a:xfrm>
            <a:off x="5170714" y="1306637"/>
            <a:ext cx="2601686" cy="235096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7228114" y="2689474"/>
            <a:ext cx="326572" cy="522163"/>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Title 1"/>
          <p:cNvSpPr txBox="1">
            <a:spLocks/>
          </p:cNvSpPr>
          <p:nvPr/>
        </p:nvSpPr>
        <p:spPr>
          <a:xfrm>
            <a:off x="5421085" y="925637"/>
            <a:ext cx="2133600" cy="685800"/>
          </a:xfrm>
          <a:prstGeom prst="rect">
            <a:avLst/>
          </a:prstGeom>
        </p:spPr>
        <p:txBody>
          <a:bodyPr vert="horz" anchor="ctr">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algn="ctr"/>
            <a:r>
              <a:rPr lang="es-MX" sz="1600" b="1" dirty="0">
                <a:latin typeface="+mn-lt"/>
              </a:rPr>
              <a:t>Localización</a:t>
            </a:r>
          </a:p>
        </p:txBody>
      </p:sp>
    </p:spTree>
    <p:extLst>
      <p:ext uri="{BB962C8B-B14F-4D97-AF65-F5344CB8AC3E}">
        <p14:creationId xmlns:p14="http://schemas.microsoft.com/office/powerpoint/2010/main" val="121963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Urban">
  <a:themeElements>
    <a:clrScheme name="Grid">
      <a:dk1>
        <a:sysClr val="windowText" lastClr="000000"/>
      </a:dk1>
      <a:lt1>
        <a:sysClr val="window" lastClr="FFFFFF"/>
      </a:lt1>
      <a:dk2>
        <a:srgbClr val="534949"/>
      </a:dk2>
      <a:lt2>
        <a:srgbClr val="CCD1B9"/>
      </a:lt2>
      <a:accent1>
        <a:srgbClr val="C66951"/>
      </a:accent1>
      <a:accent2>
        <a:srgbClr val="BF974D"/>
      </a:accent2>
      <a:accent3>
        <a:srgbClr val="928B70"/>
      </a:accent3>
      <a:accent4>
        <a:srgbClr val="87706B"/>
      </a:accent4>
      <a:accent5>
        <a:srgbClr val="94734E"/>
      </a:accent5>
      <a:accent6>
        <a:srgbClr val="6F777D"/>
      </a:accent6>
      <a:hlink>
        <a:srgbClr val="CC9900"/>
      </a:hlink>
      <a:folHlink>
        <a:srgbClr val="C0C0C0"/>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Urban</Template>
  <TotalTime>1498</TotalTime>
  <Words>470</Words>
  <Application>Microsoft Office PowerPoint</Application>
  <PresentationFormat>On-screen Show (4:3)</PresentationFormat>
  <Paragraphs>56</Paragraphs>
  <Slides>14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Georgia</vt:lpstr>
      <vt:lpstr>Trebuchet MS</vt:lpstr>
      <vt:lpstr>Wingdings 2</vt:lpstr>
      <vt:lpstr>Urban</vt:lpstr>
      <vt:lpstr>Vivienda deshabitada en  Ciudad Juárez</vt:lpstr>
      <vt:lpstr>PowerPoint Presentation</vt:lpstr>
      <vt:lpstr>PowerPoint Presentation</vt:lpstr>
      <vt:lpstr>Densidad de vivienda abandonada</vt:lpstr>
      <vt:lpstr>30,000 viviendas abandonadas (IMIP,2014) Colonias más críticas: Las Almeras Las Haciendas Parajes de San José Senderos de San Isidro Senderos del Sol Riveras del Bravo Terranova Urbivilla del Cedro Urbivilla del Prado I y II Valle de Allende  Valle Fundadores Villas de Alcalá</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Vivienda abandonada en  Ciudad Juárez</dc:title>
  <dc:creator>Eder Reyes</dc:creator>
  <cp:lastModifiedBy>victor vargas</cp:lastModifiedBy>
  <cp:revision>26</cp:revision>
  <dcterms:created xsi:type="dcterms:W3CDTF">2017-01-17T15:56:53Z</dcterms:created>
  <dcterms:modified xsi:type="dcterms:W3CDTF">2019-02-26T23:06:51Z</dcterms:modified>
</cp:coreProperties>
</file>